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4" r:id="rId3"/>
    <p:sldId id="264" r:id="rId4"/>
    <p:sldId id="282" r:id="rId5"/>
    <p:sldId id="277" r:id="rId6"/>
    <p:sldId id="278" r:id="rId7"/>
    <p:sldId id="279" r:id="rId8"/>
    <p:sldId id="280" r:id="rId9"/>
    <p:sldId id="259" r:id="rId10"/>
    <p:sldId id="283" r:id="rId11"/>
    <p:sldId id="260" r:id="rId12"/>
    <p:sldId id="265" r:id="rId13"/>
    <p:sldId id="266" r:id="rId14"/>
    <p:sldId id="267" r:id="rId15"/>
    <p:sldId id="268" r:id="rId16"/>
    <p:sldId id="257" r:id="rId17"/>
    <p:sldId id="258" r:id="rId18"/>
    <p:sldId id="261" r:id="rId19"/>
    <p:sldId id="281" r:id="rId20"/>
    <p:sldId id="276" r:id="rId21"/>
    <p:sldId id="275" r:id="rId22"/>
    <p:sldId id="269" r:id="rId23"/>
    <p:sldId id="270" r:id="rId24"/>
    <p:sldId id="271" r:id="rId25"/>
    <p:sldId id="274" r:id="rId26"/>
    <p:sldId id="285" r:id="rId27"/>
    <p:sldId id="286" r:id="rId28"/>
    <p:sldId id="287" r:id="rId29"/>
    <p:sldId id="288"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319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AE63D-4762-4F6E-94E2-D37327F75FAA}" type="datetimeFigureOut">
              <a:rPr lang="en-US" smtClean="0"/>
              <a:t>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BECB2-A941-4937-A6AB-94D9FB455890}" type="slidenum">
              <a:rPr lang="en-US" smtClean="0"/>
              <a:t>‹#›</a:t>
            </a:fld>
            <a:endParaRPr lang="en-US"/>
          </a:p>
        </p:txBody>
      </p:sp>
    </p:spTree>
    <p:extLst>
      <p:ext uri="{BB962C8B-B14F-4D97-AF65-F5344CB8AC3E}">
        <p14:creationId xmlns:p14="http://schemas.microsoft.com/office/powerpoint/2010/main" val="395005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conducts heat</a:t>
            </a:r>
            <a:r>
              <a:rPr lang="en-US" baseline="0" dirty="0" smtClean="0"/>
              <a:t> 24X faster than air    The human body is loaded with thermoreceptors which communicate with the hypothalamus.</a:t>
            </a:r>
          </a:p>
          <a:p>
            <a:r>
              <a:rPr lang="en-US" baseline="0" dirty="0" smtClean="0"/>
              <a:t>Radiation: loss of heat through Infrared rays (like the sun)</a:t>
            </a:r>
          </a:p>
          <a:p>
            <a:r>
              <a:rPr lang="en-US" baseline="0" dirty="0" smtClean="0"/>
              <a:t>Evaporation: Transfer of heat from water changing phase to gas (evaporation of sweat).</a:t>
            </a:r>
          </a:p>
          <a:p>
            <a:r>
              <a:rPr lang="en-US" baseline="0" dirty="0" smtClean="0"/>
              <a:t>Conduction: physical contact</a:t>
            </a:r>
          </a:p>
          <a:p>
            <a:r>
              <a:rPr lang="en-US" baseline="0" dirty="0" smtClean="0"/>
              <a:t>Convection: movement of air or water across your skin</a:t>
            </a:r>
          </a:p>
          <a:p>
            <a:endParaRPr lang="en-US" dirty="0"/>
          </a:p>
        </p:txBody>
      </p:sp>
      <p:sp>
        <p:nvSpPr>
          <p:cNvPr id="4" name="Slide Number Placeholder 3"/>
          <p:cNvSpPr>
            <a:spLocks noGrp="1"/>
          </p:cNvSpPr>
          <p:nvPr>
            <p:ph type="sldNum" sz="quarter" idx="10"/>
          </p:nvPr>
        </p:nvSpPr>
        <p:spPr/>
        <p:txBody>
          <a:bodyPr/>
          <a:lstStyle/>
          <a:p>
            <a:fld id="{514BECB2-A941-4937-A6AB-94D9FB455890}" type="slidenum">
              <a:rPr lang="en-US" smtClean="0"/>
              <a:t>3</a:t>
            </a:fld>
            <a:endParaRPr lang="en-US" dirty="0"/>
          </a:p>
        </p:txBody>
      </p:sp>
    </p:spTree>
    <p:extLst>
      <p:ext uri="{BB962C8B-B14F-4D97-AF65-F5344CB8AC3E}">
        <p14:creationId xmlns:p14="http://schemas.microsoft.com/office/powerpoint/2010/main" val="4327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BECB2-A941-4937-A6AB-94D9FB455890}" type="slidenum">
              <a:rPr lang="en-US" smtClean="0"/>
              <a:t>5</a:t>
            </a:fld>
            <a:endParaRPr lang="en-US"/>
          </a:p>
        </p:txBody>
      </p:sp>
    </p:spTree>
    <p:extLst>
      <p:ext uri="{BB962C8B-B14F-4D97-AF65-F5344CB8AC3E}">
        <p14:creationId xmlns:p14="http://schemas.microsoft.com/office/powerpoint/2010/main" val="284836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BECB2-A941-4937-A6AB-94D9FB455890}" type="slidenum">
              <a:rPr lang="en-US" smtClean="0"/>
              <a:t>9</a:t>
            </a:fld>
            <a:endParaRPr lang="en-US" dirty="0"/>
          </a:p>
        </p:txBody>
      </p:sp>
    </p:spTree>
    <p:extLst>
      <p:ext uri="{BB962C8B-B14F-4D97-AF65-F5344CB8AC3E}">
        <p14:creationId xmlns:p14="http://schemas.microsoft.com/office/powerpoint/2010/main" val="390833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 50 degrees</a:t>
            </a:r>
            <a:r>
              <a:rPr lang="en-US" baseline="0" dirty="0" smtClean="0"/>
              <a:t> is the approximate water temperature for Fall and Spring boating</a:t>
            </a:r>
            <a:endParaRPr lang="en-US" dirty="0"/>
          </a:p>
        </p:txBody>
      </p:sp>
      <p:sp>
        <p:nvSpPr>
          <p:cNvPr id="4" name="Slide Number Placeholder 3"/>
          <p:cNvSpPr>
            <a:spLocks noGrp="1"/>
          </p:cNvSpPr>
          <p:nvPr>
            <p:ph type="sldNum" sz="quarter" idx="10"/>
          </p:nvPr>
        </p:nvSpPr>
        <p:spPr/>
        <p:txBody>
          <a:bodyPr/>
          <a:lstStyle/>
          <a:p>
            <a:fld id="{514BECB2-A941-4937-A6AB-94D9FB455890}" type="slidenum">
              <a:rPr lang="en-US" smtClean="0"/>
              <a:t>10</a:t>
            </a:fld>
            <a:endParaRPr lang="en-US" dirty="0"/>
          </a:p>
        </p:txBody>
      </p:sp>
    </p:spTree>
    <p:extLst>
      <p:ext uri="{BB962C8B-B14F-4D97-AF65-F5344CB8AC3E}">
        <p14:creationId xmlns:p14="http://schemas.microsoft.com/office/powerpoint/2010/main" val="390833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Victim’s phone</a:t>
            </a:r>
            <a:r>
              <a:rPr lang="en-US" baseline="0" dirty="0" smtClean="0"/>
              <a:t> was on board. </a:t>
            </a:r>
            <a:r>
              <a:rPr lang="en-US" dirty="0" smtClean="0"/>
              <a:t>Phone records</a:t>
            </a:r>
            <a:r>
              <a:rPr lang="en-US" baseline="0" dirty="0" smtClean="0"/>
              <a:t> indicate last contact was with a friend on 12:46 Thursday.</a:t>
            </a:r>
          </a:p>
          <a:p>
            <a:r>
              <a:rPr lang="en-US" baseline="0" dirty="0" smtClean="0"/>
              <a:t>Assets deployed: CG Sector MD-NCR Command Center requested boat crews from MD DNR, Queen Anne County, MD DRN helicopter, Station Annapolis boat crew, CG helicopter from Air Station Atlantic City NJ.  Fire boats from Kent Island and local volunteer fire department assisted.</a:t>
            </a:r>
            <a:endParaRPr lang="en-US" dirty="0"/>
          </a:p>
        </p:txBody>
      </p:sp>
      <p:sp>
        <p:nvSpPr>
          <p:cNvPr id="4" name="Slide Number Placeholder 3"/>
          <p:cNvSpPr>
            <a:spLocks noGrp="1"/>
          </p:cNvSpPr>
          <p:nvPr>
            <p:ph type="sldNum" sz="quarter" idx="10"/>
          </p:nvPr>
        </p:nvSpPr>
        <p:spPr/>
        <p:txBody>
          <a:bodyPr/>
          <a:lstStyle/>
          <a:p>
            <a:fld id="{514BECB2-A941-4937-A6AB-94D9FB455890}" type="slidenum">
              <a:rPr lang="en-US" smtClean="0"/>
              <a:t>22</a:t>
            </a:fld>
            <a:endParaRPr lang="en-US" dirty="0"/>
          </a:p>
        </p:txBody>
      </p:sp>
    </p:spTree>
    <p:extLst>
      <p:ext uri="{BB962C8B-B14F-4D97-AF65-F5344CB8AC3E}">
        <p14:creationId xmlns:p14="http://schemas.microsoft.com/office/powerpoint/2010/main" val="45239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Center</a:t>
            </a:r>
            <a:r>
              <a:rPr lang="en-US" baseline="0" dirty="0" smtClean="0"/>
              <a:t> for Cold Water Study</a:t>
            </a:r>
            <a:endParaRPr lang="en-US" dirty="0"/>
          </a:p>
        </p:txBody>
      </p:sp>
      <p:sp>
        <p:nvSpPr>
          <p:cNvPr id="4" name="Slide Number Placeholder 3"/>
          <p:cNvSpPr>
            <a:spLocks noGrp="1"/>
          </p:cNvSpPr>
          <p:nvPr>
            <p:ph type="sldNum" sz="quarter" idx="10"/>
          </p:nvPr>
        </p:nvSpPr>
        <p:spPr/>
        <p:txBody>
          <a:bodyPr/>
          <a:lstStyle/>
          <a:p>
            <a:fld id="{514BECB2-A941-4937-A6AB-94D9FB455890}" type="slidenum">
              <a:rPr lang="en-US" smtClean="0"/>
              <a:t>23</a:t>
            </a:fld>
            <a:endParaRPr lang="en-US" dirty="0"/>
          </a:p>
        </p:txBody>
      </p:sp>
    </p:spTree>
    <p:extLst>
      <p:ext uri="{BB962C8B-B14F-4D97-AF65-F5344CB8AC3E}">
        <p14:creationId xmlns:p14="http://schemas.microsoft.com/office/powerpoint/2010/main" val="81093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NYC water supply system, tributary of Hudson River. Contains Bass, Trout, Perch and Carp</a:t>
            </a:r>
            <a:endParaRPr lang="en-US" dirty="0"/>
          </a:p>
        </p:txBody>
      </p:sp>
      <p:sp>
        <p:nvSpPr>
          <p:cNvPr id="4" name="Slide Number Placeholder 3"/>
          <p:cNvSpPr>
            <a:spLocks noGrp="1"/>
          </p:cNvSpPr>
          <p:nvPr>
            <p:ph type="sldNum" sz="quarter" idx="10"/>
          </p:nvPr>
        </p:nvSpPr>
        <p:spPr/>
        <p:txBody>
          <a:bodyPr/>
          <a:lstStyle/>
          <a:p>
            <a:fld id="{514BECB2-A941-4937-A6AB-94D9FB455890}" type="slidenum">
              <a:rPr lang="en-US" smtClean="0"/>
              <a:t>25</a:t>
            </a:fld>
            <a:endParaRPr lang="en-US"/>
          </a:p>
        </p:txBody>
      </p:sp>
    </p:spTree>
    <p:extLst>
      <p:ext uri="{BB962C8B-B14F-4D97-AF65-F5344CB8AC3E}">
        <p14:creationId xmlns:p14="http://schemas.microsoft.com/office/powerpoint/2010/main" val="257586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04BEA5-F9BB-4862-ACAB-B21AF5C0186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384620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4BEA5-F9BB-4862-ACAB-B21AF5C0186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185134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4BEA5-F9BB-4862-ACAB-B21AF5C0186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187897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4BEA5-F9BB-4862-ACAB-B21AF5C0186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143498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4BEA5-F9BB-4862-ACAB-B21AF5C01862}"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149045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04BEA5-F9BB-4862-ACAB-B21AF5C0186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370355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04BEA5-F9BB-4862-ACAB-B21AF5C01862}"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206482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4BEA5-F9BB-4862-ACAB-B21AF5C01862}"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417965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4BEA5-F9BB-4862-ACAB-B21AF5C01862}"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261027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4BEA5-F9BB-4862-ACAB-B21AF5C0186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2539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4BEA5-F9BB-4862-ACAB-B21AF5C01862}"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EA653-05B5-4EA5-9308-FD35782318CF}" type="slidenum">
              <a:rPr lang="en-US" smtClean="0"/>
              <a:t>‹#›</a:t>
            </a:fld>
            <a:endParaRPr lang="en-US"/>
          </a:p>
        </p:txBody>
      </p:sp>
    </p:spTree>
    <p:extLst>
      <p:ext uri="{BB962C8B-B14F-4D97-AF65-F5344CB8AC3E}">
        <p14:creationId xmlns:p14="http://schemas.microsoft.com/office/powerpoint/2010/main" val="181958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4BEA5-F9BB-4862-ACAB-B21AF5C01862}" type="datetimeFigureOut">
              <a:rPr lang="en-US" smtClean="0"/>
              <a:t>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EA653-05B5-4EA5-9308-FD35782318CF}" type="slidenum">
              <a:rPr lang="en-US" smtClean="0"/>
              <a:t>‹#›</a:t>
            </a:fld>
            <a:endParaRPr lang="en-US"/>
          </a:p>
        </p:txBody>
      </p:sp>
    </p:spTree>
    <p:extLst>
      <p:ext uri="{BB962C8B-B14F-4D97-AF65-F5344CB8AC3E}">
        <p14:creationId xmlns:p14="http://schemas.microsoft.com/office/powerpoint/2010/main" val="135896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Cold Water Immersion &amp;</a:t>
            </a:r>
            <a:br>
              <a:rPr lang="en-US" dirty="0" smtClean="0"/>
            </a:br>
            <a:r>
              <a:rPr lang="en-US" dirty="0" smtClean="0"/>
              <a:t>Hypothermia</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Paul Manicone, MD</a:t>
            </a:r>
            <a:br>
              <a:rPr lang="en-US" dirty="0" smtClean="0"/>
            </a:br>
            <a:r>
              <a:rPr lang="en-US" dirty="0" smtClean="0"/>
              <a:t>Vice Commander</a:t>
            </a:r>
          </a:p>
          <a:p>
            <a:r>
              <a:rPr lang="en-US" dirty="0" smtClean="0"/>
              <a:t>Herring Bay Flotilla</a:t>
            </a:r>
          </a:p>
          <a:p>
            <a:r>
              <a:rPr lang="en-US" dirty="0" smtClean="0"/>
              <a:t>U.S. Coast Guard Auxiliary</a:t>
            </a:r>
            <a:endParaRPr lang="en-US" dirty="0"/>
          </a:p>
        </p:txBody>
      </p:sp>
    </p:spTree>
    <p:extLst>
      <p:ext uri="{BB962C8B-B14F-4D97-AF65-F5344CB8AC3E}">
        <p14:creationId xmlns:p14="http://schemas.microsoft.com/office/powerpoint/2010/main" val="1337030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dirty="0" smtClean="0"/>
              <a:t>Surviving in Cold Water</a:t>
            </a:r>
          </a:p>
        </p:txBody>
      </p:sp>
      <p:pic>
        <p:nvPicPr>
          <p:cNvPr id="2969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752600"/>
            <a:ext cx="7772400" cy="4572000"/>
          </a:xfrm>
        </p:spPr>
      </p:pic>
      <p:sp>
        <p:nvSpPr>
          <p:cNvPr id="29700" name="Slide Number Placeholder 3"/>
          <p:cNvSpPr>
            <a:spLocks noGrp="1"/>
          </p:cNvSpPr>
          <p:nvPr>
            <p:ph type="sldNum" sz="quarter" idx="10"/>
          </p:nvPr>
        </p:nvSpPr>
        <p:spPr>
          <a:noFill/>
        </p:spPr>
        <p:txBody>
          <a:bodyPr/>
          <a:lstStyle>
            <a:lvl1pPr eaLnBrk="0" hangingPunct="0">
              <a:defRPr sz="2400" b="1">
                <a:solidFill>
                  <a:schemeClr val="tx2"/>
                </a:solidFill>
                <a:latin typeface="Arial" charset="0"/>
              </a:defRPr>
            </a:lvl1pPr>
            <a:lvl2pPr marL="742950" indent="-285750" eaLnBrk="0" hangingPunct="0">
              <a:defRPr sz="2400" b="1">
                <a:solidFill>
                  <a:schemeClr val="tx2"/>
                </a:solidFill>
                <a:latin typeface="Arial" charset="0"/>
              </a:defRPr>
            </a:lvl2pPr>
            <a:lvl3pPr marL="1143000" indent="-228600" eaLnBrk="0" hangingPunct="0">
              <a:defRPr sz="2400" b="1">
                <a:solidFill>
                  <a:schemeClr val="tx2"/>
                </a:solidFill>
                <a:latin typeface="Arial" charset="0"/>
              </a:defRPr>
            </a:lvl3pPr>
            <a:lvl4pPr marL="1600200" indent="-228600" eaLnBrk="0" hangingPunct="0">
              <a:defRPr sz="2400" b="1">
                <a:solidFill>
                  <a:schemeClr val="tx2"/>
                </a:solidFill>
                <a:latin typeface="Arial" charset="0"/>
              </a:defRPr>
            </a:lvl4pPr>
            <a:lvl5pPr marL="2057400" indent="-228600" eaLnBrk="0" hangingPunct="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eaLnBrk="1" hangingPunct="1"/>
            <a:fld id="{83CE5B3A-316E-40B5-8733-CAC4094721C8}" type="slidenum">
              <a:rPr lang="en-US" altLang="en-US" sz="1400" b="0" smtClean="0">
                <a:solidFill>
                  <a:schemeClr val="tx1"/>
                </a:solidFill>
                <a:latin typeface="Times New Roman" charset="0"/>
              </a:rPr>
              <a:pPr eaLnBrk="1" hangingPunct="1"/>
              <a:t>10</a:t>
            </a:fld>
            <a:endParaRPr lang="en-US" altLang="en-US" sz="1400" b="0" dirty="0" smtClean="0">
              <a:solidFill>
                <a:schemeClr val="tx1"/>
              </a:solidFill>
              <a:latin typeface="Times New Roman" charset="0"/>
            </a:endParaRPr>
          </a:p>
        </p:txBody>
      </p:sp>
      <p:sp>
        <p:nvSpPr>
          <p:cNvPr id="2" name="Oval 1"/>
          <p:cNvSpPr/>
          <p:nvPr/>
        </p:nvSpPr>
        <p:spPr>
          <a:xfrm>
            <a:off x="685800" y="3574473"/>
            <a:ext cx="76200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58452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dirty="0" smtClean="0"/>
              <a:t>Surviving in Cold Water</a:t>
            </a:r>
          </a:p>
        </p:txBody>
      </p:sp>
      <p:sp>
        <p:nvSpPr>
          <p:cNvPr id="30723" name="Slide Number Placeholder 3"/>
          <p:cNvSpPr>
            <a:spLocks noGrp="1"/>
          </p:cNvSpPr>
          <p:nvPr>
            <p:ph type="sldNum" sz="quarter" idx="10"/>
          </p:nvPr>
        </p:nvSpPr>
        <p:spPr>
          <a:noFill/>
        </p:spPr>
        <p:txBody>
          <a:bodyPr/>
          <a:lstStyle>
            <a:lvl1pPr eaLnBrk="0" hangingPunct="0">
              <a:defRPr sz="2400" b="1">
                <a:solidFill>
                  <a:schemeClr val="tx2"/>
                </a:solidFill>
                <a:latin typeface="Arial" charset="0"/>
              </a:defRPr>
            </a:lvl1pPr>
            <a:lvl2pPr marL="742950" indent="-285750" eaLnBrk="0" hangingPunct="0">
              <a:defRPr sz="2400" b="1">
                <a:solidFill>
                  <a:schemeClr val="tx2"/>
                </a:solidFill>
                <a:latin typeface="Arial" charset="0"/>
              </a:defRPr>
            </a:lvl2pPr>
            <a:lvl3pPr marL="1143000" indent="-228600" eaLnBrk="0" hangingPunct="0">
              <a:defRPr sz="2400" b="1">
                <a:solidFill>
                  <a:schemeClr val="tx2"/>
                </a:solidFill>
                <a:latin typeface="Arial" charset="0"/>
              </a:defRPr>
            </a:lvl3pPr>
            <a:lvl4pPr marL="1600200" indent="-228600" eaLnBrk="0" hangingPunct="0">
              <a:defRPr sz="2400" b="1">
                <a:solidFill>
                  <a:schemeClr val="tx2"/>
                </a:solidFill>
                <a:latin typeface="Arial" charset="0"/>
              </a:defRPr>
            </a:lvl4pPr>
            <a:lvl5pPr marL="2057400" indent="-228600" eaLnBrk="0" hangingPunct="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eaLnBrk="1" hangingPunct="1"/>
            <a:fld id="{8AADEAF3-3433-4910-A440-4FC87143D361}" type="slidenum">
              <a:rPr lang="en-US" altLang="en-US" sz="1400" b="0" smtClean="0">
                <a:solidFill>
                  <a:schemeClr val="tx1"/>
                </a:solidFill>
                <a:latin typeface="Times New Roman" charset="0"/>
              </a:rPr>
              <a:pPr eaLnBrk="1" hangingPunct="1"/>
              <a:t>11</a:t>
            </a:fld>
            <a:endParaRPr lang="en-US" altLang="en-US" sz="1400" b="0" dirty="0" smtClean="0">
              <a:solidFill>
                <a:schemeClr val="tx1"/>
              </a:solidFill>
              <a:latin typeface="Times New Roman" charset="0"/>
            </a:endParaRPr>
          </a:p>
        </p:txBody>
      </p:sp>
      <p:pic>
        <p:nvPicPr>
          <p:cNvPr id="3072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4953000"/>
          </a:xfrm>
        </p:spPr>
      </p:pic>
    </p:spTree>
    <p:extLst>
      <p:ext uri="{BB962C8B-B14F-4D97-AF65-F5344CB8AC3E}">
        <p14:creationId xmlns:p14="http://schemas.microsoft.com/office/powerpoint/2010/main" val="3592837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dirty="0" smtClean="0"/>
              <a:t>Surviving in Cold Water</a:t>
            </a:r>
          </a:p>
        </p:txBody>
      </p:sp>
      <p:sp>
        <p:nvSpPr>
          <p:cNvPr id="30723" name="Slide Number Placeholder 3"/>
          <p:cNvSpPr>
            <a:spLocks noGrp="1"/>
          </p:cNvSpPr>
          <p:nvPr>
            <p:ph type="sldNum" sz="quarter" idx="10"/>
          </p:nvPr>
        </p:nvSpPr>
        <p:spPr>
          <a:noFill/>
        </p:spPr>
        <p:txBody>
          <a:bodyPr/>
          <a:lstStyle>
            <a:lvl1pPr eaLnBrk="0" hangingPunct="0">
              <a:defRPr sz="2400" b="1">
                <a:solidFill>
                  <a:schemeClr val="tx2"/>
                </a:solidFill>
                <a:latin typeface="Arial" charset="0"/>
              </a:defRPr>
            </a:lvl1pPr>
            <a:lvl2pPr marL="742950" indent="-285750" eaLnBrk="0" hangingPunct="0">
              <a:defRPr sz="2400" b="1">
                <a:solidFill>
                  <a:schemeClr val="tx2"/>
                </a:solidFill>
                <a:latin typeface="Arial" charset="0"/>
              </a:defRPr>
            </a:lvl2pPr>
            <a:lvl3pPr marL="1143000" indent="-228600" eaLnBrk="0" hangingPunct="0">
              <a:defRPr sz="2400" b="1">
                <a:solidFill>
                  <a:schemeClr val="tx2"/>
                </a:solidFill>
                <a:latin typeface="Arial" charset="0"/>
              </a:defRPr>
            </a:lvl3pPr>
            <a:lvl4pPr marL="1600200" indent="-228600" eaLnBrk="0" hangingPunct="0">
              <a:defRPr sz="2400" b="1">
                <a:solidFill>
                  <a:schemeClr val="tx2"/>
                </a:solidFill>
                <a:latin typeface="Arial" charset="0"/>
              </a:defRPr>
            </a:lvl4pPr>
            <a:lvl5pPr marL="2057400" indent="-228600" eaLnBrk="0" hangingPunct="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eaLnBrk="1" hangingPunct="1"/>
            <a:fld id="{8AADEAF3-3433-4910-A440-4FC87143D361}" type="slidenum">
              <a:rPr lang="en-US" altLang="en-US" sz="1400" b="0" smtClean="0">
                <a:solidFill>
                  <a:schemeClr val="tx1"/>
                </a:solidFill>
                <a:latin typeface="Times New Roman" charset="0"/>
              </a:rPr>
              <a:pPr eaLnBrk="1" hangingPunct="1"/>
              <a:t>12</a:t>
            </a:fld>
            <a:endParaRPr lang="en-US" altLang="en-US" sz="1400" b="0" dirty="0" smtClean="0">
              <a:solidFill>
                <a:schemeClr val="tx1"/>
              </a:solidFill>
              <a:latin typeface="Times New Roman" charset="0"/>
            </a:endParaRPr>
          </a:p>
        </p:txBody>
      </p:sp>
      <p:pic>
        <p:nvPicPr>
          <p:cNvPr id="3072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4953000"/>
          </a:xfrm>
        </p:spPr>
      </p:pic>
      <p:sp>
        <p:nvSpPr>
          <p:cNvPr id="3" name="TextBox 2"/>
          <p:cNvSpPr txBox="1"/>
          <p:nvPr/>
        </p:nvSpPr>
        <p:spPr>
          <a:xfrm>
            <a:off x="152400" y="1685743"/>
            <a:ext cx="2286000" cy="646331"/>
          </a:xfrm>
          <a:prstGeom prst="rect">
            <a:avLst/>
          </a:prstGeom>
          <a:noFill/>
        </p:spPr>
        <p:txBody>
          <a:bodyPr wrap="square" rtlCol="0">
            <a:spAutoFit/>
          </a:bodyPr>
          <a:lstStyle/>
          <a:p>
            <a:r>
              <a:rPr lang="en-US" b="1" dirty="0" smtClean="0">
                <a:solidFill>
                  <a:srgbClr val="FF0000"/>
                </a:solidFill>
              </a:rPr>
              <a:t>Reflexive Gasp can cause drowning</a:t>
            </a:r>
            <a:endParaRPr lang="en-US" b="1" dirty="0">
              <a:solidFill>
                <a:srgbClr val="FF0000"/>
              </a:solidFill>
            </a:endParaRPr>
          </a:p>
        </p:txBody>
      </p:sp>
    </p:spTree>
    <p:extLst>
      <p:ext uri="{BB962C8B-B14F-4D97-AF65-F5344CB8AC3E}">
        <p14:creationId xmlns:p14="http://schemas.microsoft.com/office/powerpoint/2010/main" val="2526506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dirty="0" smtClean="0"/>
              <a:t>Surviving in Cold Water</a:t>
            </a:r>
          </a:p>
        </p:txBody>
      </p:sp>
      <p:sp>
        <p:nvSpPr>
          <p:cNvPr id="30723" name="Slide Number Placeholder 3"/>
          <p:cNvSpPr>
            <a:spLocks noGrp="1"/>
          </p:cNvSpPr>
          <p:nvPr>
            <p:ph type="sldNum" sz="quarter" idx="10"/>
          </p:nvPr>
        </p:nvSpPr>
        <p:spPr>
          <a:noFill/>
        </p:spPr>
        <p:txBody>
          <a:bodyPr/>
          <a:lstStyle>
            <a:lvl1pPr eaLnBrk="0" hangingPunct="0">
              <a:defRPr sz="2400" b="1">
                <a:solidFill>
                  <a:schemeClr val="tx2"/>
                </a:solidFill>
                <a:latin typeface="Arial" charset="0"/>
              </a:defRPr>
            </a:lvl1pPr>
            <a:lvl2pPr marL="742950" indent="-285750" eaLnBrk="0" hangingPunct="0">
              <a:defRPr sz="2400" b="1">
                <a:solidFill>
                  <a:schemeClr val="tx2"/>
                </a:solidFill>
                <a:latin typeface="Arial" charset="0"/>
              </a:defRPr>
            </a:lvl2pPr>
            <a:lvl3pPr marL="1143000" indent="-228600" eaLnBrk="0" hangingPunct="0">
              <a:defRPr sz="2400" b="1">
                <a:solidFill>
                  <a:schemeClr val="tx2"/>
                </a:solidFill>
                <a:latin typeface="Arial" charset="0"/>
              </a:defRPr>
            </a:lvl3pPr>
            <a:lvl4pPr marL="1600200" indent="-228600" eaLnBrk="0" hangingPunct="0">
              <a:defRPr sz="2400" b="1">
                <a:solidFill>
                  <a:schemeClr val="tx2"/>
                </a:solidFill>
                <a:latin typeface="Arial" charset="0"/>
              </a:defRPr>
            </a:lvl4pPr>
            <a:lvl5pPr marL="2057400" indent="-228600" eaLnBrk="0" hangingPunct="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eaLnBrk="1" hangingPunct="1"/>
            <a:fld id="{8AADEAF3-3433-4910-A440-4FC87143D361}" type="slidenum">
              <a:rPr lang="en-US" altLang="en-US" sz="1400" b="0" smtClean="0">
                <a:solidFill>
                  <a:schemeClr val="tx1"/>
                </a:solidFill>
                <a:latin typeface="Times New Roman" charset="0"/>
              </a:rPr>
              <a:pPr eaLnBrk="1" hangingPunct="1"/>
              <a:t>13</a:t>
            </a:fld>
            <a:endParaRPr lang="en-US" altLang="en-US" sz="1400" b="0" dirty="0" smtClean="0">
              <a:solidFill>
                <a:schemeClr val="tx1"/>
              </a:solidFill>
              <a:latin typeface="Times New Roman" charset="0"/>
            </a:endParaRPr>
          </a:p>
        </p:txBody>
      </p:sp>
      <p:pic>
        <p:nvPicPr>
          <p:cNvPr id="3072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4953000"/>
          </a:xfrm>
        </p:spPr>
      </p:pic>
      <p:sp>
        <p:nvSpPr>
          <p:cNvPr id="2" name="TextBox 1"/>
          <p:cNvSpPr txBox="1"/>
          <p:nvPr/>
        </p:nvSpPr>
        <p:spPr>
          <a:xfrm>
            <a:off x="0" y="2715491"/>
            <a:ext cx="2514600" cy="1754326"/>
          </a:xfrm>
          <a:prstGeom prst="rect">
            <a:avLst/>
          </a:prstGeom>
          <a:noFill/>
        </p:spPr>
        <p:txBody>
          <a:bodyPr wrap="square" rtlCol="0">
            <a:spAutoFit/>
          </a:bodyPr>
          <a:lstStyle/>
          <a:p>
            <a:r>
              <a:rPr lang="en-US" b="1" dirty="0" smtClean="0">
                <a:solidFill>
                  <a:srgbClr val="FF0000"/>
                </a:solidFill>
              </a:rPr>
              <a:t>10 minutes of purposeful movement before “cold incapacitation”. </a:t>
            </a:r>
          </a:p>
          <a:p>
            <a:r>
              <a:rPr lang="en-US" b="1" dirty="0" smtClean="0">
                <a:solidFill>
                  <a:srgbClr val="FF0000"/>
                </a:solidFill>
              </a:rPr>
              <a:t>Most deaths occur in this stage.</a:t>
            </a:r>
          </a:p>
        </p:txBody>
      </p:sp>
    </p:spTree>
    <p:extLst>
      <p:ext uri="{BB962C8B-B14F-4D97-AF65-F5344CB8AC3E}">
        <p14:creationId xmlns:p14="http://schemas.microsoft.com/office/powerpoint/2010/main" val="882852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dirty="0" smtClean="0"/>
              <a:t>Surviving in Cold Water</a:t>
            </a:r>
          </a:p>
        </p:txBody>
      </p:sp>
      <p:sp>
        <p:nvSpPr>
          <p:cNvPr id="30723" name="Slide Number Placeholder 3"/>
          <p:cNvSpPr>
            <a:spLocks noGrp="1"/>
          </p:cNvSpPr>
          <p:nvPr>
            <p:ph type="sldNum" sz="quarter" idx="10"/>
          </p:nvPr>
        </p:nvSpPr>
        <p:spPr>
          <a:noFill/>
        </p:spPr>
        <p:txBody>
          <a:bodyPr/>
          <a:lstStyle>
            <a:lvl1pPr eaLnBrk="0" hangingPunct="0">
              <a:defRPr sz="2400" b="1">
                <a:solidFill>
                  <a:schemeClr val="tx2"/>
                </a:solidFill>
                <a:latin typeface="Arial" charset="0"/>
              </a:defRPr>
            </a:lvl1pPr>
            <a:lvl2pPr marL="742950" indent="-285750" eaLnBrk="0" hangingPunct="0">
              <a:defRPr sz="2400" b="1">
                <a:solidFill>
                  <a:schemeClr val="tx2"/>
                </a:solidFill>
                <a:latin typeface="Arial" charset="0"/>
              </a:defRPr>
            </a:lvl2pPr>
            <a:lvl3pPr marL="1143000" indent="-228600" eaLnBrk="0" hangingPunct="0">
              <a:defRPr sz="2400" b="1">
                <a:solidFill>
                  <a:schemeClr val="tx2"/>
                </a:solidFill>
                <a:latin typeface="Arial" charset="0"/>
              </a:defRPr>
            </a:lvl3pPr>
            <a:lvl4pPr marL="1600200" indent="-228600" eaLnBrk="0" hangingPunct="0">
              <a:defRPr sz="2400" b="1">
                <a:solidFill>
                  <a:schemeClr val="tx2"/>
                </a:solidFill>
                <a:latin typeface="Arial" charset="0"/>
              </a:defRPr>
            </a:lvl4pPr>
            <a:lvl5pPr marL="2057400" indent="-228600" eaLnBrk="0" hangingPunct="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eaLnBrk="1" hangingPunct="1"/>
            <a:fld id="{8AADEAF3-3433-4910-A440-4FC87143D361}" type="slidenum">
              <a:rPr lang="en-US" altLang="en-US" sz="1400" b="0" smtClean="0">
                <a:solidFill>
                  <a:schemeClr val="tx1"/>
                </a:solidFill>
                <a:latin typeface="Times New Roman" charset="0"/>
              </a:rPr>
              <a:pPr eaLnBrk="1" hangingPunct="1"/>
              <a:t>14</a:t>
            </a:fld>
            <a:endParaRPr lang="en-US" altLang="en-US" sz="1400" b="0" dirty="0" smtClean="0">
              <a:solidFill>
                <a:schemeClr val="tx1"/>
              </a:solidFill>
              <a:latin typeface="Times New Roman" charset="0"/>
            </a:endParaRPr>
          </a:p>
        </p:txBody>
      </p:sp>
      <p:pic>
        <p:nvPicPr>
          <p:cNvPr id="3072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4953000"/>
          </a:xfrm>
        </p:spPr>
      </p:pic>
      <p:sp>
        <p:nvSpPr>
          <p:cNvPr id="2" name="TextBox 1"/>
          <p:cNvSpPr txBox="1"/>
          <p:nvPr/>
        </p:nvSpPr>
        <p:spPr>
          <a:xfrm>
            <a:off x="13855" y="3962400"/>
            <a:ext cx="2514600" cy="1323439"/>
          </a:xfrm>
          <a:prstGeom prst="rect">
            <a:avLst/>
          </a:prstGeom>
          <a:noFill/>
        </p:spPr>
        <p:txBody>
          <a:bodyPr wrap="square" rtlCol="0">
            <a:spAutoFit/>
          </a:bodyPr>
          <a:lstStyle/>
          <a:p>
            <a:r>
              <a:rPr lang="en-US" sz="2000" b="1" dirty="0" smtClean="0">
                <a:solidFill>
                  <a:srgbClr val="FF0000"/>
                </a:solidFill>
              </a:rPr>
              <a:t>Unconscious stage. Only possible to survive to this stage with flotation</a:t>
            </a:r>
            <a:endParaRPr lang="en-US" sz="2000" b="1" dirty="0">
              <a:solidFill>
                <a:srgbClr val="FF0000"/>
              </a:solidFill>
            </a:endParaRPr>
          </a:p>
        </p:txBody>
      </p:sp>
    </p:spTree>
    <p:extLst>
      <p:ext uri="{BB962C8B-B14F-4D97-AF65-F5344CB8AC3E}">
        <p14:creationId xmlns:p14="http://schemas.microsoft.com/office/powerpoint/2010/main" val="2469231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dirty="0" smtClean="0"/>
              <a:t>Surviving in Cold Water</a:t>
            </a:r>
          </a:p>
        </p:txBody>
      </p:sp>
      <p:sp>
        <p:nvSpPr>
          <p:cNvPr id="30723" name="Slide Number Placeholder 3"/>
          <p:cNvSpPr>
            <a:spLocks noGrp="1"/>
          </p:cNvSpPr>
          <p:nvPr>
            <p:ph type="sldNum" sz="quarter" idx="10"/>
          </p:nvPr>
        </p:nvSpPr>
        <p:spPr>
          <a:noFill/>
        </p:spPr>
        <p:txBody>
          <a:bodyPr/>
          <a:lstStyle>
            <a:lvl1pPr eaLnBrk="0" hangingPunct="0">
              <a:defRPr sz="2400" b="1">
                <a:solidFill>
                  <a:schemeClr val="tx2"/>
                </a:solidFill>
                <a:latin typeface="Arial" charset="0"/>
              </a:defRPr>
            </a:lvl1pPr>
            <a:lvl2pPr marL="742950" indent="-285750" eaLnBrk="0" hangingPunct="0">
              <a:defRPr sz="2400" b="1">
                <a:solidFill>
                  <a:schemeClr val="tx2"/>
                </a:solidFill>
                <a:latin typeface="Arial" charset="0"/>
              </a:defRPr>
            </a:lvl2pPr>
            <a:lvl3pPr marL="1143000" indent="-228600" eaLnBrk="0" hangingPunct="0">
              <a:defRPr sz="2400" b="1">
                <a:solidFill>
                  <a:schemeClr val="tx2"/>
                </a:solidFill>
                <a:latin typeface="Arial" charset="0"/>
              </a:defRPr>
            </a:lvl3pPr>
            <a:lvl4pPr marL="1600200" indent="-228600" eaLnBrk="0" hangingPunct="0">
              <a:defRPr sz="2400" b="1">
                <a:solidFill>
                  <a:schemeClr val="tx2"/>
                </a:solidFill>
                <a:latin typeface="Arial" charset="0"/>
              </a:defRPr>
            </a:lvl4pPr>
            <a:lvl5pPr marL="2057400" indent="-228600" eaLnBrk="0" hangingPunct="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eaLnBrk="1" hangingPunct="1"/>
            <a:fld id="{8AADEAF3-3433-4910-A440-4FC87143D361}" type="slidenum">
              <a:rPr lang="en-US" altLang="en-US" sz="1400" b="0" smtClean="0">
                <a:solidFill>
                  <a:schemeClr val="tx1"/>
                </a:solidFill>
                <a:latin typeface="Times New Roman" charset="0"/>
              </a:rPr>
              <a:pPr eaLnBrk="1" hangingPunct="1"/>
              <a:t>15</a:t>
            </a:fld>
            <a:endParaRPr lang="en-US" altLang="en-US" sz="1400" b="0" dirty="0" smtClean="0">
              <a:solidFill>
                <a:schemeClr val="tx1"/>
              </a:solidFill>
              <a:latin typeface="Times New Roman" charset="0"/>
            </a:endParaRPr>
          </a:p>
        </p:txBody>
      </p:sp>
      <p:pic>
        <p:nvPicPr>
          <p:cNvPr id="3072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4953000"/>
          </a:xfrm>
        </p:spPr>
      </p:pic>
      <p:sp>
        <p:nvSpPr>
          <p:cNvPr id="2" name="TextBox 1"/>
          <p:cNvSpPr txBox="1"/>
          <p:nvPr/>
        </p:nvSpPr>
        <p:spPr>
          <a:xfrm>
            <a:off x="6934200" y="4800600"/>
            <a:ext cx="1905000" cy="1754326"/>
          </a:xfrm>
          <a:prstGeom prst="rect">
            <a:avLst/>
          </a:prstGeom>
          <a:noFill/>
        </p:spPr>
        <p:txBody>
          <a:bodyPr wrap="square" rtlCol="0">
            <a:spAutoFit/>
          </a:bodyPr>
          <a:lstStyle/>
          <a:p>
            <a:r>
              <a:rPr lang="en-US" b="1" dirty="0" smtClean="0">
                <a:solidFill>
                  <a:srgbClr val="FF0000"/>
                </a:solidFill>
              </a:rPr>
              <a:t>Drop in adrenaline production causes fainting and possibly cardiac arrest</a:t>
            </a:r>
            <a:endParaRPr lang="en-US" b="1" dirty="0">
              <a:solidFill>
                <a:srgbClr val="FF0000"/>
              </a:solidFill>
            </a:endParaRPr>
          </a:p>
        </p:txBody>
      </p:sp>
    </p:spTree>
    <p:extLst>
      <p:ext uri="{BB962C8B-B14F-4D97-AF65-F5344CB8AC3E}">
        <p14:creationId xmlns:p14="http://schemas.microsoft.com/office/powerpoint/2010/main" val="3906137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spcBef>
                <a:spcPct val="20000"/>
              </a:spcBef>
              <a:buSzPct val="65000"/>
              <a:buBlip>
                <a:blip r:embed="rId2"/>
              </a:buBlip>
              <a:defRPr sz="3200" b="1">
                <a:solidFill>
                  <a:schemeClr val="tx1"/>
                </a:solidFill>
                <a:latin typeface="Arial" charset="0"/>
              </a:defRPr>
            </a:lvl1pPr>
            <a:lvl2pPr marL="742950" indent="-285750" eaLnBrk="0" hangingPunct="0">
              <a:spcBef>
                <a:spcPct val="20000"/>
              </a:spcBef>
              <a:buSzPct val="65000"/>
              <a:buBlip>
                <a:blip r:embed="rId2"/>
              </a:buBlip>
              <a:defRPr sz="2800" b="1">
                <a:solidFill>
                  <a:schemeClr val="tx1"/>
                </a:solidFill>
                <a:latin typeface="Arial" charset="0"/>
              </a:defRPr>
            </a:lvl2pPr>
            <a:lvl3pPr marL="1143000" indent="-228600" eaLnBrk="0" hangingPunct="0">
              <a:spcBef>
                <a:spcPct val="20000"/>
              </a:spcBef>
              <a:buSzPct val="65000"/>
              <a:buBlip>
                <a:blip r:embed="rId2"/>
              </a:buBlip>
              <a:defRPr sz="2000" b="1">
                <a:solidFill>
                  <a:schemeClr val="tx1"/>
                </a:solidFill>
                <a:latin typeface="Arial" charset="0"/>
              </a:defRPr>
            </a:lvl3pPr>
            <a:lvl4pPr marL="1600200" indent="-228600" eaLnBrk="0" hangingPunct="0">
              <a:spcBef>
                <a:spcPct val="20000"/>
              </a:spcBef>
              <a:buSzPct val="65000"/>
              <a:buBlip>
                <a:blip r:embed="rId2"/>
              </a:buBlip>
              <a:defRPr b="1">
                <a:solidFill>
                  <a:schemeClr val="tx1"/>
                </a:solidFill>
                <a:latin typeface="Arial" charset="0"/>
              </a:defRPr>
            </a:lvl4pPr>
            <a:lvl5pPr marL="2057400" indent="-228600" eaLnBrk="0" hangingPunct="0">
              <a:spcBef>
                <a:spcPct val="20000"/>
              </a:spcBef>
              <a:buSzPct val="65000"/>
              <a:buBlip>
                <a:blip r:embed="rId2"/>
              </a:buBlip>
              <a:defRPr b="1">
                <a:solidFill>
                  <a:schemeClr val="tx1"/>
                </a:solidFill>
                <a:latin typeface="Arial" charset="0"/>
              </a:defRPr>
            </a:lvl5pPr>
            <a:lvl6pPr marL="2514600" indent="-228600" eaLnBrk="0" fontAlgn="base" hangingPunct="0">
              <a:spcBef>
                <a:spcPct val="20000"/>
              </a:spcBef>
              <a:spcAft>
                <a:spcPct val="0"/>
              </a:spcAft>
              <a:buSzPct val="65000"/>
              <a:buBlip>
                <a:blip r:embed="rId2"/>
              </a:buBlip>
              <a:defRPr b="1">
                <a:solidFill>
                  <a:schemeClr val="tx1"/>
                </a:solidFill>
                <a:latin typeface="Arial" charset="0"/>
              </a:defRPr>
            </a:lvl6pPr>
            <a:lvl7pPr marL="2971800" indent="-228600" eaLnBrk="0" fontAlgn="base" hangingPunct="0">
              <a:spcBef>
                <a:spcPct val="20000"/>
              </a:spcBef>
              <a:spcAft>
                <a:spcPct val="0"/>
              </a:spcAft>
              <a:buSzPct val="65000"/>
              <a:buBlip>
                <a:blip r:embed="rId2"/>
              </a:buBlip>
              <a:defRPr b="1">
                <a:solidFill>
                  <a:schemeClr val="tx1"/>
                </a:solidFill>
                <a:latin typeface="Arial" charset="0"/>
              </a:defRPr>
            </a:lvl7pPr>
            <a:lvl8pPr marL="3429000" indent="-228600" eaLnBrk="0" fontAlgn="base" hangingPunct="0">
              <a:spcBef>
                <a:spcPct val="20000"/>
              </a:spcBef>
              <a:spcAft>
                <a:spcPct val="0"/>
              </a:spcAft>
              <a:buSzPct val="65000"/>
              <a:buBlip>
                <a:blip r:embed="rId2"/>
              </a:buBlip>
              <a:defRPr b="1">
                <a:solidFill>
                  <a:schemeClr val="tx1"/>
                </a:solidFill>
                <a:latin typeface="Arial" charset="0"/>
              </a:defRPr>
            </a:lvl8pPr>
            <a:lvl9pPr marL="3886200" indent="-228600" eaLnBrk="0" fontAlgn="base" hangingPunct="0">
              <a:spcBef>
                <a:spcPct val="20000"/>
              </a:spcBef>
              <a:spcAft>
                <a:spcPct val="0"/>
              </a:spcAft>
              <a:buSzPct val="65000"/>
              <a:buBlip>
                <a:blip r:embed="rId2"/>
              </a:buBlip>
              <a:defRPr b="1">
                <a:solidFill>
                  <a:schemeClr val="tx1"/>
                </a:solidFill>
                <a:latin typeface="Arial" charset="0"/>
              </a:defRPr>
            </a:lvl9pPr>
          </a:lstStyle>
          <a:p>
            <a:pPr eaLnBrk="1" hangingPunct="1">
              <a:spcBef>
                <a:spcPct val="0"/>
              </a:spcBef>
              <a:buSzTx/>
              <a:buFontTx/>
              <a:buNone/>
            </a:pPr>
            <a:fld id="{D80C0018-81BC-4196-A243-BEF6569D1BD0}" type="slidenum">
              <a:rPr lang="en-US" altLang="en-US" sz="1400" b="0" smtClean="0">
                <a:latin typeface="Times New Roman" charset="0"/>
              </a:rPr>
              <a:pPr eaLnBrk="1" hangingPunct="1">
                <a:spcBef>
                  <a:spcPct val="0"/>
                </a:spcBef>
                <a:buSzTx/>
                <a:buFontTx/>
                <a:buNone/>
              </a:pPr>
              <a:t>16</a:t>
            </a:fld>
            <a:endParaRPr lang="en-US" altLang="en-US" sz="1400" b="0" dirty="0" smtClean="0">
              <a:latin typeface="Times New Roman" charset="0"/>
            </a:endParaRPr>
          </a:p>
        </p:txBody>
      </p:sp>
      <p:sp>
        <p:nvSpPr>
          <p:cNvPr id="27651" name="Rectangle 2"/>
          <p:cNvSpPr>
            <a:spLocks noGrp="1" noChangeArrowheads="1"/>
          </p:cNvSpPr>
          <p:nvPr>
            <p:ph type="title"/>
          </p:nvPr>
        </p:nvSpPr>
        <p:spPr/>
        <p:txBody>
          <a:bodyPr/>
          <a:lstStyle/>
          <a:p>
            <a:pPr eaLnBrk="1" hangingPunct="1"/>
            <a:r>
              <a:rPr lang="en-US" altLang="en-US" dirty="0" smtClean="0"/>
              <a:t>Surviving in Cold Water</a:t>
            </a:r>
          </a:p>
        </p:txBody>
      </p:sp>
      <p:sp>
        <p:nvSpPr>
          <p:cNvPr id="51203" name="Rectangle 3"/>
          <p:cNvSpPr>
            <a:spLocks noGrp="1" noChangeArrowheads="1"/>
          </p:cNvSpPr>
          <p:nvPr>
            <p:ph type="body" idx="1"/>
          </p:nvPr>
        </p:nvSpPr>
        <p:spPr/>
        <p:txBody>
          <a:bodyPr>
            <a:normAutofit lnSpcReduction="10000"/>
          </a:bodyPr>
          <a:lstStyle/>
          <a:p>
            <a:pPr eaLnBrk="1" hangingPunct="1"/>
            <a:r>
              <a:rPr lang="en-US" altLang="en-US" dirty="0" smtClean="0"/>
              <a:t>Lifejacket should be on. Seek flotation</a:t>
            </a:r>
          </a:p>
          <a:p>
            <a:pPr eaLnBrk="1" hangingPunct="1"/>
            <a:r>
              <a:rPr lang="en-US" altLang="en-US" dirty="0" smtClean="0"/>
              <a:t>Control your breathing in first minute</a:t>
            </a:r>
          </a:p>
          <a:p>
            <a:pPr eaLnBrk="1" hangingPunct="1"/>
            <a:r>
              <a:rPr lang="en-US" altLang="en-US" dirty="0" smtClean="0"/>
              <a:t>Remain calm and still in water</a:t>
            </a:r>
          </a:p>
          <a:p>
            <a:pPr eaLnBrk="1" hangingPunct="1"/>
            <a:r>
              <a:rPr lang="en-US" altLang="en-US" dirty="0" smtClean="0"/>
              <a:t>Do not swim to shore</a:t>
            </a:r>
          </a:p>
          <a:p>
            <a:pPr eaLnBrk="1" hangingPunct="1"/>
            <a:r>
              <a:rPr lang="en-US" altLang="en-US" dirty="0" smtClean="0"/>
              <a:t>If possible stay with boat</a:t>
            </a:r>
          </a:p>
          <a:p>
            <a:pPr eaLnBrk="1" hangingPunct="1"/>
            <a:r>
              <a:rPr lang="en-US" altLang="en-US" dirty="0" smtClean="0"/>
              <a:t>Keep clothes on</a:t>
            </a:r>
          </a:p>
          <a:p>
            <a:pPr eaLnBrk="1" hangingPunct="1"/>
            <a:r>
              <a:rPr lang="en-US" altLang="en-US" dirty="0" smtClean="0"/>
              <a:t>If in a group, huddle</a:t>
            </a:r>
          </a:p>
          <a:p>
            <a:pPr eaLnBrk="1" hangingPunct="1"/>
            <a:r>
              <a:rPr lang="en-US" altLang="en-US" dirty="0" smtClean="0"/>
              <a:t>Attempt communication</a:t>
            </a:r>
          </a:p>
        </p:txBody>
      </p:sp>
      <p:pic>
        <p:nvPicPr>
          <p:cNvPr id="51204" name="Picture 4" descr="huddle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957888" y="3505200"/>
            <a:ext cx="2881312"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52726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dissolve">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dissolve">
                                      <p:cBhvr>
                                        <p:cTn id="17" dur="500"/>
                                        <p:tgtEl>
                                          <p:spTgt spid="51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dissolve">
                                      <p:cBhvr>
                                        <p:cTn id="22" dur="500"/>
                                        <p:tgtEl>
                                          <p:spTgt spid="51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dissolve">
                                      <p:cBhvr>
                                        <p:cTn id="27" dur="500"/>
                                        <p:tgtEl>
                                          <p:spTgt spid="512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Effect transition="in" filter="dissolve">
                                      <p:cBhvr>
                                        <p:cTn id="32" dur="500"/>
                                        <p:tgtEl>
                                          <p:spTgt spid="512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Effect transition="in" filter="dissolve">
                                      <p:cBhvr>
                                        <p:cTn id="37" dur="500"/>
                                        <p:tgtEl>
                                          <p:spTgt spid="512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03">
                                            <p:txEl>
                                              <p:pRg st="6" end="6"/>
                                            </p:txEl>
                                          </p:spTgt>
                                        </p:tgtEl>
                                        <p:attrNameLst>
                                          <p:attrName>style.visibility</p:attrName>
                                        </p:attrNameLst>
                                      </p:cBhvr>
                                      <p:to>
                                        <p:strVal val="visible"/>
                                      </p:to>
                                    </p:set>
                                    <p:animEffect transition="in" filter="dissolve">
                                      <p:cBhvr>
                                        <p:cTn id="42" dur="500"/>
                                        <p:tgtEl>
                                          <p:spTgt spid="5120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203">
                                            <p:txEl>
                                              <p:pRg st="7" end="7"/>
                                            </p:txEl>
                                          </p:spTgt>
                                        </p:tgtEl>
                                        <p:attrNameLst>
                                          <p:attrName>style.visibility</p:attrName>
                                        </p:attrNameLst>
                                      </p:cBhvr>
                                      <p:to>
                                        <p:strVal val="visible"/>
                                      </p:to>
                                    </p:set>
                                    <p:animEffect transition="in" filter="dissolve">
                                      <p:cBhvr>
                                        <p:cTn id="47"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spcBef>
                <a:spcPct val="20000"/>
              </a:spcBef>
              <a:buSzPct val="65000"/>
              <a:buBlip>
                <a:blip r:embed="rId2"/>
              </a:buBlip>
              <a:defRPr sz="3200" b="1">
                <a:solidFill>
                  <a:schemeClr val="tx1"/>
                </a:solidFill>
                <a:latin typeface="Arial" charset="0"/>
              </a:defRPr>
            </a:lvl1pPr>
            <a:lvl2pPr marL="742950" indent="-285750" eaLnBrk="0" hangingPunct="0">
              <a:spcBef>
                <a:spcPct val="20000"/>
              </a:spcBef>
              <a:buSzPct val="65000"/>
              <a:buBlip>
                <a:blip r:embed="rId2"/>
              </a:buBlip>
              <a:defRPr sz="2800" b="1">
                <a:solidFill>
                  <a:schemeClr val="tx1"/>
                </a:solidFill>
                <a:latin typeface="Arial" charset="0"/>
              </a:defRPr>
            </a:lvl2pPr>
            <a:lvl3pPr marL="1143000" indent="-228600" eaLnBrk="0" hangingPunct="0">
              <a:spcBef>
                <a:spcPct val="20000"/>
              </a:spcBef>
              <a:buSzPct val="65000"/>
              <a:buBlip>
                <a:blip r:embed="rId2"/>
              </a:buBlip>
              <a:defRPr sz="2000" b="1">
                <a:solidFill>
                  <a:schemeClr val="tx1"/>
                </a:solidFill>
                <a:latin typeface="Arial" charset="0"/>
              </a:defRPr>
            </a:lvl3pPr>
            <a:lvl4pPr marL="1600200" indent="-228600" eaLnBrk="0" hangingPunct="0">
              <a:spcBef>
                <a:spcPct val="20000"/>
              </a:spcBef>
              <a:buSzPct val="65000"/>
              <a:buBlip>
                <a:blip r:embed="rId2"/>
              </a:buBlip>
              <a:defRPr b="1">
                <a:solidFill>
                  <a:schemeClr val="tx1"/>
                </a:solidFill>
                <a:latin typeface="Arial" charset="0"/>
              </a:defRPr>
            </a:lvl4pPr>
            <a:lvl5pPr marL="2057400" indent="-228600" eaLnBrk="0" hangingPunct="0">
              <a:spcBef>
                <a:spcPct val="20000"/>
              </a:spcBef>
              <a:buSzPct val="65000"/>
              <a:buBlip>
                <a:blip r:embed="rId2"/>
              </a:buBlip>
              <a:defRPr b="1">
                <a:solidFill>
                  <a:schemeClr val="tx1"/>
                </a:solidFill>
                <a:latin typeface="Arial" charset="0"/>
              </a:defRPr>
            </a:lvl5pPr>
            <a:lvl6pPr marL="2514600" indent="-228600" eaLnBrk="0" fontAlgn="base" hangingPunct="0">
              <a:spcBef>
                <a:spcPct val="20000"/>
              </a:spcBef>
              <a:spcAft>
                <a:spcPct val="0"/>
              </a:spcAft>
              <a:buSzPct val="65000"/>
              <a:buBlip>
                <a:blip r:embed="rId2"/>
              </a:buBlip>
              <a:defRPr b="1">
                <a:solidFill>
                  <a:schemeClr val="tx1"/>
                </a:solidFill>
                <a:latin typeface="Arial" charset="0"/>
              </a:defRPr>
            </a:lvl6pPr>
            <a:lvl7pPr marL="2971800" indent="-228600" eaLnBrk="0" fontAlgn="base" hangingPunct="0">
              <a:spcBef>
                <a:spcPct val="20000"/>
              </a:spcBef>
              <a:spcAft>
                <a:spcPct val="0"/>
              </a:spcAft>
              <a:buSzPct val="65000"/>
              <a:buBlip>
                <a:blip r:embed="rId2"/>
              </a:buBlip>
              <a:defRPr b="1">
                <a:solidFill>
                  <a:schemeClr val="tx1"/>
                </a:solidFill>
                <a:latin typeface="Arial" charset="0"/>
              </a:defRPr>
            </a:lvl7pPr>
            <a:lvl8pPr marL="3429000" indent="-228600" eaLnBrk="0" fontAlgn="base" hangingPunct="0">
              <a:spcBef>
                <a:spcPct val="20000"/>
              </a:spcBef>
              <a:spcAft>
                <a:spcPct val="0"/>
              </a:spcAft>
              <a:buSzPct val="65000"/>
              <a:buBlip>
                <a:blip r:embed="rId2"/>
              </a:buBlip>
              <a:defRPr b="1">
                <a:solidFill>
                  <a:schemeClr val="tx1"/>
                </a:solidFill>
                <a:latin typeface="Arial" charset="0"/>
              </a:defRPr>
            </a:lvl8pPr>
            <a:lvl9pPr marL="3886200" indent="-228600" eaLnBrk="0" fontAlgn="base" hangingPunct="0">
              <a:spcBef>
                <a:spcPct val="20000"/>
              </a:spcBef>
              <a:spcAft>
                <a:spcPct val="0"/>
              </a:spcAft>
              <a:buSzPct val="65000"/>
              <a:buBlip>
                <a:blip r:embed="rId2"/>
              </a:buBlip>
              <a:defRPr b="1">
                <a:solidFill>
                  <a:schemeClr val="tx1"/>
                </a:solidFill>
                <a:latin typeface="Arial" charset="0"/>
              </a:defRPr>
            </a:lvl9pPr>
          </a:lstStyle>
          <a:p>
            <a:pPr eaLnBrk="1" hangingPunct="1">
              <a:spcBef>
                <a:spcPct val="0"/>
              </a:spcBef>
              <a:buSzTx/>
              <a:buFontTx/>
              <a:buNone/>
            </a:pPr>
            <a:fld id="{9F8ED6DD-4CB8-4F95-8190-5645D6C2D562}" type="slidenum">
              <a:rPr lang="en-US" altLang="en-US" sz="1400" b="0" smtClean="0">
                <a:latin typeface="Times New Roman" charset="0"/>
              </a:rPr>
              <a:pPr eaLnBrk="1" hangingPunct="1">
                <a:spcBef>
                  <a:spcPct val="0"/>
                </a:spcBef>
                <a:buSzTx/>
                <a:buFontTx/>
                <a:buNone/>
              </a:pPr>
              <a:t>17</a:t>
            </a:fld>
            <a:endParaRPr lang="en-US" altLang="en-US" sz="1400" b="0" dirty="0" smtClean="0">
              <a:latin typeface="Times New Roman" charset="0"/>
            </a:endParaRPr>
          </a:p>
        </p:txBody>
      </p:sp>
      <p:sp>
        <p:nvSpPr>
          <p:cNvPr id="28675" name="Rectangle 2"/>
          <p:cNvSpPr>
            <a:spLocks noGrp="1" noChangeArrowheads="1"/>
          </p:cNvSpPr>
          <p:nvPr>
            <p:ph type="title"/>
          </p:nvPr>
        </p:nvSpPr>
        <p:spPr/>
        <p:txBody>
          <a:bodyPr/>
          <a:lstStyle/>
          <a:p>
            <a:pPr eaLnBrk="1" hangingPunct="1"/>
            <a:r>
              <a:rPr lang="en-US" altLang="en-US" sz="4000" dirty="0" smtClean="0"/>
              <a:t>Surviving in Cold Water</a:t>
            </a:r>
          </a:p>
        </p:txBody>
      </p:sp>
      <p:sp>
        <p:nvSpPr>
          <p:cNvPr id="54275" name="Rectangle 3"/>
          <p:cNvSpPr>
            <a:spLocks noGrp="1" noChangeArrowheads="1"/>
          </p:cNvSpPr>
          <p:nvPr>
            <p:ph type="body" idx="1"/>
          </p:nvPr>
        </p:nvSpPr>
        <p:spPr>
          <a:xfrm>
            <a:off x="457200" y="1600200"/>
            <a:ext cx="8458200" cy="4525963"/>
          </a:xfrm>
        </p:spPr>
        <p:txBody>
          <a:bodyPr/>
          <a:lstStyle/>
          <a:p>
            <a:pPr eaLnBrk="1" hangingPunct="1"/>
            <a:r>
              <a:rPr lang="en-US" altLang="en-US" dirty="0" smtClean="0"/>
              <a:t>HELP position (Heat Escape Lessening Position)</a:t>
            </a:r>
          </a:p>
        </p:txBody>
      </p:sp>
      <p:pic>
        <p:nvPicPr>
          <p:cNvPr id="54279" name="Picture 7" descr="help"/>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447800" y="2590800"/>
            <a:ext cx="6248400" cy="332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9094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dissolve">
                                      <p:cBhvr>
                                        <p:cTn id="7" dur="500"/>
                                        <p:tgtEl>
                                          <p:spTgt spid="54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dissolve">
                                      <p:cBhvr>
                                        <p:cTn id="12"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spcBef>
                <a:spcPct val="20000"/>
              </a:spcBef>
              <a:buSzPct val="65000"/>
              <a:buBlip>
                <a:blip r:embed="rId2"/>
              </a:buBlip>
              <a:defRPr sz="3200" b="1">
                <a:solidFill>
                  <a:schemeClr val="tx1"/>
                </a:solidFill>
                <a:latin typeface="Arial" charset="0"/>
              </a:defRPr>
            </a:lvl1pPr>
            <a:lvl2pPr marL="742950" indent="-285750" eaLnBrk="0" hangingPunct="0">
              <a:spcBef>
                <a:spcPct val="20000"/>
              </a:spcBef>
              <a:buSzPct val="65000"/>
              <a:buBlip>
                <a:blip r:embed="rId2"/>
              </a:buBlip>
              <a:defRPr sz="2800" b="1">
                <a:solidFill>
                  <a:schemeClr val="tx1"/>
                </a:solidFill>
                <a:latin typeface="Arial" charset="0"/>
              </a:defRPr>
            </a:lvl2pPr>
            <a:lvl3pPr marL="1143000" indent="-228600" eaLnBrk="0" hangingPunct="0">
              <a:spcBef>
                <a:spcPct val="20000"/>
              </a:spcBef>
              <a:buSzPct val="65000"/>
              <a:buBlip>
                <a:blip r:embed="rId2"/>
              </a:buBlip>
              <a:defRPr sz="2000" b="1">
                <a:solidFill>
                  <a:schemeClr val="tx1"/>
                </a:solidFill>
                <a:latin typeface="Arial" charset="0"/>
              </a:defRPr>
            </a:lvl3pPr>
            <a:lvl4pPr marL="1600200" indent="-228600" eaLnBrk="0" hangingPunct="0">
              <a:spcBef>
                <a:spcPct val="20000"/>
              </a:spcBef>
              <a:buSzPct val="65000"/>
              <a:buBlip>
                <a:blip r:embed="rId2"/>
              </a:buBlip>
              <a:defRPr b="1">
                <a:solidFill>
                  <a:schemeClr val="tx1"/>
                </a:solidFill>
                <a:latin typeface="Arial" charset="0"/>
              </a:defRPr>
            </a:lvl4pPr>
            <a:lvl5pPr marL="2057400" indent="-228600" eaLnBrk="0" hangingPunct="0">
              <a:spcBef>
                <a:spcPct val="20000"/>
              </a:spcBef>
              <a:buSzPct val="65000"/>
              <a:buBlip>
                <a:blip r:embed="rId2"/>
              </a:buBlip>
              <a:defRPr b="1">
                <a:solidFill>
                  <a:schemeClr val="tx1"/>
                </a:solidFill>
                <a:latin typeface="Arial" charset="0"/>
              </a:defRPr>
            </a:lvl5pPr>
            <a:lvl6pPr marL="2514600" indent="-228600" eaLnBrk="0" fontAlgn="base" hangingPunct="0">
              <a:spcBef>
                <a:spcPct val="20000"/>
              </a:spcBef>
              <a:spcAft>
                <a:spcPct val="0"/>
              </a:spcAft>
              <a:buSzPct val="65000"/>
              <a:buBlip>
                <a:blip r:embed="rId2"/>
              </a:buBlip>
              <a:defRPr b="1">
                <a:solidFill>
                  <a:schemeClr val="tx1"/>
                </a:solidFill>
                <a:latin typeface="Arial" charset="0"/>
              </a:defRPr>
            </a:lvl6pPr>
            <a:lvl7pPr marL="2971800" indent="-228600" eaLnBrk="0" fontAlgn="base" hangingPunct="0">
              <a:spcBef>
                <a:spcPct val="20000"/>
              </a:spcBef>
              <a:spcAft>
                <a:spcPct val="0"/>
              </a:spcAft>
              <a:buSzPct val="65000"/>
              <a:buBlip>
                <a:blip r:embed="rId2"/>
              </a:buBlip>
              <a:defRPr b="1">
                <a:solidFill>
                  <a:schemeClr val="tx1"/>
                </a:solidFill>
                <a:latin typeface="Arial" charset="0"/>
              </a:defRPr>
            </a:lvl7pPr>
            <a:lvl8pPr marL="3429000" indent="-228600" eaLnBrk="0" fontAlgn="base" hangingPunct="0">
              <a:spcBef>
                <a:spcPct val="20000"/>
              </a:spcBef>
              <a:spcAft>
                <a:spcPct val="0"/>
              </a:spcAft>
              <a:buSzPct val="65000"/>
              <a:buBlip>
                <a:blip r:embed="rId2"/>
              </a:buBlip>
              <a:defRPr b="1">
                <a:solidFill>
                  <a:schemeClr val="tx1"/>
                </a:solidFill>
                <a:latin typeface="Arial" charset="0"/>
              </a:defRPr>
            </a:lvl8pPr>
            <a:lvl9pPr marL="3886200" indent="-228600" eaLnBrk="0" fontAlgn="base" hangingPunct="0">
              <a:spcBef>
                <a:spcPct val="20000"/>
              </a:spcBef>
              <a:spcAft>
                <a:spcPct val="0"/>
              </a:spcAft>
              <a:buSzPct val="65000"/>
              <a:buBlip>
                <a:blip r:embed="rId2"/>
              </a:buBlip>
              <a:defRPr b="1">
                <a:solidFill>
                  <a:schemeClr val="tx1"/>
                </a:solidFill>
                <a:latin typeface="Arial" charset="0"/>
              </a:defRPr>
            </a:lvl9pPr>
          </a:lstStyle>
          <a:p>
            <a:pPr eaLnBrk="1" hangingPunct="1">
              <a:spcBef>
                <a:spcPct val="0"/>
              </a:spcBef>
              <a:buSzTx/>
              <a:buFontTx/>
              <a:buNone/>
            </a:pPr>
            <a:fld id="{A8B2A9A5-BE3A-429E-983B-984C9FA2E5F8}" type="slidenum">
              <a:rPr lang="en-US" altLang="en-US" sz="1400" b="0" smtClean="0">
                <a:latin typeface="Times New Roman" charset="0"/>
              </a:rPr>
              <a:pPr eaLnBrk="1" hangingPunct="1">
                <a:spcBef>
                  <a:spcPct val="0"/>
                </a:spcBef>
                <a:buSzTx/>
                <a:buFontTx/>
                <a:buNone/>
              </a:pPr>
              <a:t>18</a:t>
            </a:fld>
            <a:endParaRPr lang="en-US" altLang="en-US" sz="1400" b="0" dirty="0" smtClean="0">
              <a:latin typeface="Times New Roman" charset="0"/>
            </a:endParaRPr>
          </a:p>
        </p:txBody>
      </p:sp>
      <p:sp>
        <p:nvSpPr>
          <p:cNvPr id="31747" name="Rectangle 2"/>
          <p:cNvSpPr>
            <a:spLocks noGrp="1" noChangeArrowheads="1"/>
          </p:cNvSpPr>
          <p:nvPr>
            <p:ph type="title"/>
          </p:nvPr>
        </p:nvSpPr>
        <p:spPr/>
        <p:txBody>
          <a:bodyPr/>
          <a:lstStyle/>
          <a:p>
            <a:pPr eaLnBrk="1" hangingPunct="1"/>
            <a:r>
              <a:rPr lang="en-US" altLang="en-US" dirty="0" smtClean="0"/>
              <a:t>Prevention of a Person Overboard</a:t>
            </a:r>
          </a:p>
        </p:txBody>
      </p:sp>
      <p:sp>
        <p:nvSpPr>
          <p:cNvPr id="31748" name="Rectangle 3"/>
          <p:cNvSpPr>
            <a:spLocks noGrp="1" noChangeArrowheads="1"/>
          </p:cNvSpPr>
          <p:nvPr>
            <p:ph type="body" idx="1"/>
          </p:nvPr>
        </p:nvSpPr>
        <p:spPr/>
        <p:txBody>
          <a:bodyPr>
            <a:normAutofit lnSpcReduction="10000"/>
          </a:bodyPr>
          <a:lstStyle/>
          <a:p>
            <a:pPr eaLnBrk="1" hangingPunct="1"/>
            <a:r>
              <a:rPr lang="en-US" altLang="en-US" sz="4000" dirty="0" smtClean="0"/>
              <a:t>Prevention is the key</a:t>
            </a:r>
          </a:p>
          <a:p>
            <a:pPr lvl="1"/>
            <a:r>
              <a:rPr lang="en-US" altLang="en-US" sz="3600" dirty="0" smtClean="0"/>
              <a:t>Always wear a PFD</a:t>
            </a:r>
          </a:p>
          <a:p>
            <a:pPr lvl="1" eaLnBrk="1" hangingPunct="1"/>
            <a:r>
              <a:rPr lang="en-US" altLang="en-US" sz="3600" dirty="0" smtClean="0"/>
              <a:t>Do not sit on gunwale or bow </a:t>
            </a:r>
          </a:p>
          <a:p>
            <a:pPr lvl="1" eaLnBrk="1" hangingPunct="1"/>
            <a:r>
              <a:rPr lang="en-US" altLang="en-US" sz="3600" dirty="0" smtClean="0"/>
              <a:t>Do not lean out of boat</a:t>
            </a:r>
          </a:p>
          <a:p>
            <a:pPr lvl="1" eaLnBrk="1" hangingPunct="1"/>
            <a:r>
              <a:rPr lang="en-US" altLang="en-US" sz="3600" dirty="0" smtClean="0"/>
              <a:t>Use </a:t>
            </a:r>
            <a:r>
              <a:rPr lang="en-US" altLang="en-US" sz="3600" dirty="0" err="1"/>
              <a:t>j</a:t>
            </a:r>
            <a:r>
              <a:rPr lang="en-US" altLang="en-US" sz="3600" dirty="0" err="1" smtClean="0"/>
              <a:t>acklines</a:t>
            </a:r>
            <a:r>
              <a:rPr lang="en-US" altLang="en-US" sz="3600" dirty="0" smtClean="0"/>
              <a:t> and tethers at night</a:t>
            </a:r>
          </a:p>
          <a:p>
            <a:pPr lvl="1" eaLnBrk="1" hangingPunct="1"/>
            <a:endParaRPr lang="en-US" altLang="en-US" sz="3600" dirty="0" smtClean="0"/>
          </a:p>
          <a:p>
            <a:pPr lvl="1" eaLnBrk="1" hangingPunct="1"/>
            <a:r>
              <a:rPr lang="en-US" altLang="en-US" sz="3600" dirty="0" smtClean="0"/>
              <a:t>Dress appropriately for the conditions</a:t>
            </a:r>
          </a:p>
        </p:txBody>
      </p:sp>
    </p:spTree>
    <p:extLst>
      <p:ext uri="{BB962C8B-B14F-4D97-AF65-F5344CB8AC3E}">
        <p14:creationId xmlns:p14="http://schemas.microsoft.com/office/powerpoint/2010/main" val="23259701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Overboard: </a:t>
            </a:r>
            <a:r>
              <a:rPr lang="en-US" b="1" dirty="0" smtClean="0"/>
              <a:t>SAVE</a:t>
            </a:r>
            <a:r>
              <a:rPr lang="en-US" dirty="0" smtClean="0"/>
              <a:t>!</a:t>
            </a:r>
            <a:endParaRPr lang="en-US" dirty="0"/>
          </a:p>
        </p:txBody>
      </p:sp>
      <p:sp>
        <p:nvSpPr>
          <p:cNvPr id="3" name="Content Placeholder 2"/>
          <p:cNvSpPr>
            <a:spLocks noGrp="1"/>
          </p:cNvSpPr>
          <p:nvPr>
            <p:ph idx="1"/>
          </p:nvPr>
        </p:nvSpPr>
        <p:spPr/>
        <p:txBody>
          <a:bodyPr>
            <a:noAutofit/>
          </a:bodyPr>
          <a:lstStyle/>
          <a:p>
            <a:r>
              <a:rPr lang="en-US" sz="3600" b="1" dirty="0" smtClean="0"/>
              <a:t>S</a:t>
            </a:r>
            <a:r>
              <a:rPr lang="en-US" sz="3600" dirty="0" smtClean="0"/>
              <a:t>:  Spotter</a:t>
            </a:r>
          </a:p>
          <a:p>
            <a:endParaRPr lang="en-US" sz="3600" dirty="0" smtClean="0"/>
          </a:p>
          <a:p>
            <a:r>
              <a:rPr lang="en-US" sz="3600" b="1" dirty="0" smtClean="0"/>
              <a:t>A</a:t>
            </a:r>
            <a:r>
              <a:rPr lang="en-US" sz="3600" dirty="0" smtClean="0"/>
              <a:t>: Aids to floatation</a:t>
            </a:r>
          </a:p>
          <a:p>
            <a:endParaRPr lang="en-US" sz="3600" dirty="0" smtClean="0"/>
          </a:p>
          <a:p>
            <a:r>
              <a:rPr lang="en-US" sz="3600" b="1" dirty="0" smtClean="0"/>
              <a:t>V</a:t>
            </a:r>
            <a:r>
              <a:rPr lang="en-US" sz="3600" dirty="0" smtClean="0"/>
              <a:t>: VHF (notify Coast Guard)</a:t>
            </a:r>
          </a:p>
          <a:p>
            <a:endParaRPr lang="en-US" sz="3600" dirty="0" smtClean="0"/>
          </a:p>
          <a:p>
            <a:r>
              <a:rPr lang="en-US" sz="3600" b="1" dirty="0" smtClean="0"/>
              <a:t>E</a:t>
            </a:r>
            <a:r>
              <a:rPr lang="en-US" sz="3600" dirty="0" smtClean="0"/>
              <a:t>: Extraction Plan</a:t>
            </a:r>
            <a:endParaRPr lang="en-US" sz="3600" dirty="0"/>
          </a:p>
        </p:txBody>
      </p:sp>
    </p:spTree>
    <p:extLst>
      <p:ext uri="{BB962C8B-B14F-4D97-AF65-F5344CB8AC3E}">
        <p14:creationId xmlns:p14="http://schemas.microsoft.com/office/powerpoint/2010/main" val="2680402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057400"/>
          </a:xfrm>
        </p:spPr>
        <p:txBody>
          <a:bodyPr>
            <a:normAutofit/>
          </a:bodyPr>
          <a:lstStyle/>
          <a:p>
            <a:r>
              <a:rPr lang="en-US" dirty="0"/>
              <a:t>Bad </a:t>
            </a:r>
            <a:r>
              <a:rPr lang="en-US" dirty="0" smtClean="0"/>
              <a:t>Decisions Make </a:t>
            </a:r>
            <a:r>
              <a:rPr lang="en-US" dirty="0"/>
              <a:t>Great </a:t>
            </a:r>
            <a:r>
              <a:rPr lang="en-US" dirty="0" smtClean="0"/>
              <a:t>Stories</a:t>
            </a:r>
            <a:br>
              <a:rPr lang="en-US" dirty="0" smtClean="0"/>
            </a:br>
            <a:endParaRPr lang="en-US" dirty="0"/>
          </a:p>
        </p:txBody>
      </p:sp>
      <p:sp>
        <p:nvSpPr>
          <p:cNvPr id="3" name="TextBox 2"/>
          <p:cNvSpPr txBox="1"/>
          <p:nvPr/>
        </p:nvSpPr>
        <p:spPr>
          <a:xfrm>
            <a:off x="1371600" y="3581400"/>
            <a:ext cx="6553200" cy="707886"/>
          </a:xfrm>
          <a:prstGeom prst="rect">
            <a:avLst/>
          </a:prstGeom>
          <a:noFill/>
        </p:spPr>
        <p:txBody>
          <a:bodyPr wrap="square" rtlCol="0">
            <a:spAutoFit/>
          </a:bodyPr>
          <a:lstStyle/>
          <a:p>
            <a:pPr algn="ctr"/>
            <a:r>
              <a:rPr lang="en-US" sz="4000" dirty="0" smtClean="0"/>
              <a:t>If you survive!</a:t>
            </a:r>
            <a:endParaRPr lang="en-US" sz="4000" dirty="0"/>
          </a:p>
        </p:txBody>
      </p:sp>
    </p:spTree>
    <p:extLst>
      <p:ext uri="{BB962C8B-B14F-4D97-AF65-F5344CB8AC3E}">
        <p14:creationId xmlns:p14="http://schemas.microsoft.com/office/powerpoint/2010/main" val="1038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a:t>
            </a:r>
            <a:r>
              <a:rPr lang="en-US" smtClean="0"/>
              <a:t>&amp; Treatment</a:t>
            </a:r>
            <a:endParaRPr lang="en-US"/>
          </a:p>
        </p:txBody>
      </p:sp>
      <p:sp>
        <p:nvSpPr>
          <p:cNvPr id="3" name="Content Placeholder 2"/>
          <p:cNvSpPr>
            <a:spLocks noGrp="1"/>
          </p:cNvSpPr>
          <p:nvPr>
            <p:ph idx="1"/>
          </p:nvPr>
        </p:nvSpPr>
        <p:spPr/>
        <p:txBody>
          <a:bodyPr/>
          <a:lstStyle/>
          <a:p>
            <a:r>
              <a:rPr lang="en-US" dirty="0" smtClean="0"/>
              <a:t>Gentle and Horizontal </a:t>
            </a:r>
          </a:p>
          <a:p>
            <a:r>
              <a:rPr lang="en-US" dirty="0" smtClean="0"/>
              <a:t>Remove wet clothing</a:t>
            </a:r>
          </a:p>
          <a:p>
            <a:r>
              <a:rPr lang="en-US" dirty="0" smtClean="0"/>
              <a:t>Insulate victim: fully wrapped cocoon</a:t>
            </a:r>
          </a:p>
          <a:p>
            <a:r>
              <a:rPr lang="en-US" dirty="0" smtClean="0"/>
              <a:t>Update Coast Guard</a:t>
            </a:r>
          </a:p>
          <a:p>
            <a:endParaRPr lang="en-US" dirty="0" smtClean="0"/>
          </a:p>
          <a:p>
            <a:r>
              <a:rPr lang="en-US" dirty="0" smtClean="0"/>
              <a:t>Be mindful of the “after drop” in core body temperature</a:t>
            </a:r>
          </a:p>
          <a:p>
            <a:endParaRPr lang="en-US" dirty="0" smtClean="0"/>
          </a:p>
          <a:p>
            <a:endParaRPr lang="en-US" dirty="0" smtClean="0"/>
          </a:p>
          <a:p>
            <a:endParaRPr lang="en-US" dirty="0"/>
          </a:p>
        </p:txBody>
      </p:sp>
    </p:spTree>
    <p:extLst>
      <p:ext uri="{BB962C8B-B14F-4D97-AF65-F5344CB8AC3E}">
        <p14:creationId xmlns:p14="http://schemas.microsoft.com/office/powerpoint/2010/main" val="232274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&amp; Treatment</a:t>
            </a:r>
            <a:endParaRPr lang="en-US" dirty="0"/>
          </a:p>
        </p:txBody>
      </p:sp>
      <p:sp>
        <p:nvSpPr>
          <p:cNvPr id="3" name="Content Placeholder 2"/>
          <p:cNvSpPr>
            <a:spLocks noGrp="1"/>
          </p:cNvSpPr>
          <p:nvPr>
            <p:ph idx="1"/>
          </p:nvPr>
        </p:nvSpPr>
        <p:spPr/>
        <p:txBody>
          <a:bodyPr/>
          <a:lstStyle/>
          <a:p>
            <a:r>
              <a:rPr lang="en-US" dirty="0" smtClean="0"/>
              <a:t>Rescuer Safety first!</a:t>
            </a:r>
            <a:endParaRPr lang="en-US" dirty="0"/>
          </a:p>
          <a:p>
            <a:pPr lvl="1"/>
            <a:r>
              <a:rPr lang="en-US" dirty="0" smtClean="0"/>
              <a:t>Do not enter the water to perform a rescue</a:t>
            </a:r>
          </a:p>
          <a:p>
            <a:pPr lvl="1"/>
            <a:r>
              <a:rPr lang="en-US" dirty="0" smtClean="0"/>
              <a:t>Throw floatation to PIW</a:t>
            </a:r>
          </a:p>
          <a:p>
            <a:pPr lvl="1"/>
            <a:r>
              <a:rPr lang="en-US" dirty="0" smtClean="0"/>
              <a:t>Don the proper gear</a:t>
            </a:r>
          </a:p>
          <a:p>
            <a:pPr lvl="1"/>
            <a:r>
              <a:rPr lang="en-US" dirty="0" smtClean="0"/>
              <a:t>Notify Coast Guard Station (pan </a:t>
            </a:r>
            <a:r>
              <a:rPr lang="en-US" dirty="0" err="1" smtClean="0"/>
              <a:t>pan</a:t>
            </a:r>
            <a:r>
              <a:rPr lang="en-US" dirty="0" smtClean="0"/>
              <a:t> vs. may day)</a:t>
            </a:r>
          </a:p>
          <a:p>
            <a:pPr lvl="1"/>
            <a:r>
              <a:rPr lang="en-US" dirty="0" smtClean="0"/>
              <a:t>Make an extraction plan </a:t>
            </a:r>
          </a:p>
        </p:txBody>
      </p:sp>
    </p:spTree>
    <p:extLst>
      <p:ext uri="{BB962C8B-B14F-4D97-AF65-F5344CB8AC3E}">
        <p14:creationId xmlns:p14="http://schemas.microsoft.com/office/powerpoint/2010/main" val="1303014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64 year old male departed Deale, MD on Wednesday November 6,2019 in a 28 foot fishing boat</a:t>
            </a:r>
            <a:endParaRPr lang="en-US" dirty="0"/>
          </a:p>
          <a:p>
            <a:r>
              <a:rPr lang="en-US" dirty="0" smtClean="0"/>
              <a:t>Slept on boat and continued fishing the following day</a:t>
            </a:r>
          </a:p>
          <a:p>
            <a:r>
              <a:rPr lang="en-US" dirty="0" smtClean="0"/>
              <a:t>Boat ran ashore on Kent Island, engine running. Local man reported sighting at 3:20pm.</a:t>
            </a:r>
          </a:p>
          <a:p>
            <a:r>
              <a:rPr lang="en-US" dirty="0" smtClean="0"/>
              <a:t>Massive search conducted: State/Local/USCG</a:t>
            </a:r>
          </a:p>
          <a:p>
            <a:r>
              <a:rPr lang="en-US" dirty="0" smtClean="0"/>
              <a:t>Victim’s body recovered 2 days later, 18 miles from scene. No PFD on victim.</a:t>
            </a:r>
            <a:endParaRPr lang="en-US" dirty="0"/>
          </a:p>
        </p:txBody>
      </p:sp>
    </p:spTree>
    <p:extLst>
      <p:ext uri="{BB962C8B-B14F-4D97-AF65-F5344CB8AC3E}">
        <p14:creationId xmlns:p14="http://schemas.microsoft.com/office/powerpoint/2010/main" val="22012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Analysis</a:t>
            </a:r>
            <a:endParaRPr lang="en-US" dirty="0"/>
          </a:p>
        </p:txBody>
      </p:sp>
      <p:sp>
        <p:nvSpPr>
          <p:cNvPr id="3" name="Content Placeholder 2"/>
          <p:cNvSpPr>
            <a:spLocks noGrp="1"/>
          </p:cNvSpPr>
          <p:nvPr>
            <p:ph idx="1"/>
          </p:nvPr>
        </p:nvSpPr>
        <p:spPr/>
        <p:txBody>
          <a:bodyPr>
            <a:normAutofit/>
          </a:bodyPr>
          <a:lstStyle/>
          <a:p>
            <a:r>
              <a:rPr lang="en-US" dirty="0" smtClean="0"/>
              <a:t>NOAA satellite: water temp. 59 degrees </a:t>
            </a:r>
          </a:p>
          <a:p>
            <a:r>
              <a:rPr lang="en-US" dirty="0" smtClean="0"/>
              <a:t>50-60 degrees considered ‘very dangerous’ and ‘immediately life threatening’</a:t>
            </a:r>
          </a:p>
          <a:p>
            <a:pPr lvl="1"/>
            <a:r>
              <a:rPr lang="en-US" dirty="0" smtClean="0"/>
              <a:t>Exhaustion: 1-2 hours</a:t>
            </a:r>
            <a:r>
              <a:rPr lang="en-US" dirty="0"/>
              <a:t> </a:t>
            </a:r>
            <a:r>
              <a:rPr lang="en-US" dirty="0" smtClean="0"/>
              <a:t>    Survival: 1-6 hours</a:t>
            </a:r>
          </a:p>
          <a:p>
            <a:pPr lvl="1"/>
            <a:endParaRPr lang="en-US" dirty="0" smtClean="0"/>
          </a:p>
          <a:p>
            <a:r>
              <a:rPr lang="en-US" dirty="0"/>
              <a:t>Flotation: </a:t>
            </a:r>
            <a:r>
              <a:rPr lang="en-US" dirty="0" smtClean="0"/>
              <a:t>none</a:t>
            </a:r>
          </a:p>
          <a:p>
            <a:r>
              <a:rPr lang="en-US" dirty="0" smtClean="0"/>
              <a:t>Insulation: none</a:t>
            </a:r>
          </a:p>
          <a:p>
            <a:r>
              <a:rPr lang="en-US" dirty="0"/>
              <a:t>C</a:t>
            </a:r>
            <a:r>
              <a:rPr lang="en-US" dirty="0" smtClean="0"/>
              <a:t>ommunication: none</a:t>
            </a:r>
            <a:endParaRPr lang="en-US" dirty="0"/>
          </a:p>
        </p:txBody>
      </p:sp>
    </p:spTree>
    <p:extLst>
      <p:ext uri="{BB962C8B-B14F-4D97-AF65-F5344CB8AC3E}">
        <p14:creationId xmlns:p14="http://schemas.microsoft.com/office/powerpoint/2010/main" val="131444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a:xfrm>
            <a:off x="457200" y="1371600"/>
            <a:ext cx="8229600" cy="5410199"/>
          </a:xfrm>
        </p:spPr>
        <p:txBody>
          <a:bodyPr>
            <a:normAutofit fontScale="85000" lnSpcReduction="20000"/>
          </a:bodyPr>
          <a:lstStyle/>
          <a:p>
            <a:r>
              <a:rPr lang="en-US" dirty="0" smtClean="0"/>
              <a:t>What could this victim have done to increase his odds of survival?</a:t>
            </a:r>
          </a:p>
          <a:p>
            <a:r>
              <a:rPr lang="en-US" dirty="0" smtClean="0"/>
              <a:t>Wear a PFD</a:t>
            </a:r>
          </a:p>
          <a:p>
            <a:endParaRPr lang="en-US" dirty="0" smtClean="0"/>
          </a:p>
          <a:p>
            <a:r>
              <a:rPr lang="en-US" dirty="0"/>
              <a:t>Wear </a:t>
            </a:r>
            <a:r>
              <a:rPr lang="en-US" dirty="0" smtClean="0"/>
              <a:t>Floatation coat or Immersion suit</a:t>
            </a:r>
          </a:p>
          <a:p>
            <a:endParaRPr lang="en-US" dirty="0" smtClean="0"/>
          </a:p>
          <a:p>
            <a:r>
              <a:rPr lang="en-US" dirty="0" smtClean="0"/>
              <a:t>Carry phone in dry bag</a:t>
            </a:r>
          </a:p>
          <a:p>
            <a:r>
              <a:rPr lang="en-US" dirty="0" smtClean="0"/>
              <a:t>Carry a handheld VHF radio</a:t>
            </a:r>
          </a:p>
          <a:p>
            <a:r>
              <a:rPr lang="en-US" dirty="0" smtClean="0"/>
              <a:t>Wear PLB</a:t>
            </a:r>
          </a:p>
          <a:p>
            <a:endParaRPr lang="en-US" dirty="0" smtClean="0"/>
          </a:p>
          <a:p>
            <a:r>
              <a:rPr lang="en-US" dirty="0" smtClean="0"/>
              <a:t>Ignition kill switch</a:t>
            </a:r>
          </a:p>
          <a:p>
            <a:r>
              <a:rPr lang="en-US" dirty="0" smtClean="0"/>
              <a:t>Buddy aboard</a:t>
            </a:r>
          </a:p>
          <a:p>
            <a:r>
              <a:rPr lang="en-US" dirty="0" smtClean="0">
                <a:solidFill>
                  <a:srgbClr val="FF0000"/>
                </a:solidFill>
              </a:rPr>
              <a:t>Avoid alcohol</a:t>
            </a:r>
          </a:p>
        </p:txBody>
      </p:sp>
    </p:spTree>
    <p:extLst>
      <p:ext uri="{BB962C8B-B14F-4D97-AF65-F5344CB8AC3E}">
        <p14:creationId xmlns:p14="http://schemas.microsoft.com/office/powerpoint/2010/main" val="9241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#2</a:t>
            </a:r>
            <a:br>
              <a:rPr lang="en-US" dirty="0" smtClean="0"/>
            </a:br>
            <a:r>
              <a:rPr lang="en-US" dirty="0" err="1" smtClean="0"/>
              <a:t>Muscoot</a:t>
            </a:r>
            <a:r>
              <a:rPr lang="en-US" dirty="0" smtClean="0"/>
              <a:t> </a:t>
            </a:r>
            <a:r>
              <a:rPr lang="en-US" dirty="0" err="1" smtClean="0"/>
              <a:t>Reservior</a:t>
            </a:r>
            <a:r>
              <a:rPr lang="en-US" dirty="0" smtClean="0"/>
              <a:t>, NY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7825" y="2243931"/>
            <a:ext cx="58483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674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lstStyle/>
          <a:p>
            <a:r>
              <a:rPr lang="en-US" dirty="0" smtClean="0"/>
              <a:t>January 2, 2019; Fishing in </a:t>
            </a:r>
            <a:r>
              <a:rPr lang="en-US" dirty="0" err="1" smtClean="0"/>
              <a:t>Muscoot</a:t>
            </a:r>
            <a:r>
              <a:rPr lang="en-US" dirty="0" smtClean="0"/>
              <a:t> Reservoir</a:t>
            </a:r>
          </a:p>
          <a:p>
            <a:r>
              <a:rPr lang="en-US" dirty="0" smtClean="0"/>
              <a:t>2 men: 47 &amp; 48 years old</a:t>
            </a:r>
          </a:p>
          <a:p>
            <a:r>
              <a:rPr lang="en-US" dirty="0" smtClean="0"/>
              <a:t>12 foot Aluminum rowboat</a:t>
            </a:r>
          </a:p>
          <a:p>
            <a:r>
              <a:rPr lang="en-US" dirty="0" smtClean="0"/>
              <a:t>Began fishing at 14:00</a:t>
            </a:r>
          </a:p>
          <a:p>
            <a:r>
              <a:rPr lang="en-US" dirty="0" smtClean="0"/>
              <a:t>Spoke with relatives at 17:00; stated they intended to keep fishing as rain fell and sunset</a:t>
            </a:r>
          </a:p>
          <a:p>
            <a:r>
              <a:rPr lang="en-US" dirty="0" smtClean="0"/>
              <a:t>Found at 07:00 the following day: boat capsized. Bodies found with PFDs on.</a:t>
            </a:r>
            <a:endParaRPr lang="en-US" dirty="0"/>
          </a:p>
        </p:txBody>
      </p:sp>
    </p:spTree>
    <p:extLst>
      <p:ext uri="{BB962C8B-B14F-4D97-AF65-F5344CB8AC3E}">
        <p14:creationId xmlns:p14="http://schemas.microsoft.com/office/powerpoint/2010/main" val="3334022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Water Temperature: 38 degrees</a:t>
            </a:r>
          </a:p>
          <a:p>
            <a:pPr lvl="1"/>
            <a:r>
              <a:rPr lang="en-US" dirty="0" smtClean="0"/>
              <a:t>Exhaustion: 15-30 min	Survival: 30-90 min</a:t>
            </a:r>
          </a:p>
          <a:p>
            <a:endParaRPr lang="en-US" dirty="0" smtClean="0"/>
          </a:p>
          <a:p>
            <a:r>
              <a:rPr lang="en-US" dirty="0" smtClean="0"/>
              <a:t>Risks: tender open rowboat; raining; sunset</a:t>
            </a:r>
          </a:p>
          <a:p>
            <a:endParaRPr lang="en-US" dirty="0"/>
          </a:p>
          <a:p>
            <a:r>
              <a:rPr lang="en-US" dirty="0" smtClean="0"/>
              <a:t>Causes of death:</a:t>
            </a:r>
          </a:p>
          <a:p>
            <a:pPr lvl="2"/>
            <a:r>
              <a:rPr lang="en-US" dirty="0"/>
              <a:t>47 year old man: </a:t>
            </a:r>
            <a:r>
              <a:rPr lang="en-US" dirty="0" smtClean="0"/>
              <a:t>Hypothermia </a:t>
            </a:r>
          </a:p>
          <a:p>
            <a:pPr lvl="2"/>
            <a:r>
              <a:rPr lang="en-US" dirty="0" smtClean="0"/>
              <a:t>48 year old man: Asphyxiation due to cold water drowning;  hypothermia</a:t>
            </a:r>
          </a:p>
        </p:txBody>
      </p:sp>
    </p:spTree>
    <p:extLst>
      <p:ext uri="{BB962C8B-B14F-4D97-AF65-F5344CB8AC3E}">
        <p14:creationId xmlns:p14="http://schemas.microsoft.com/office/powerpoint/2010/main" val="3729471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Analysis</a:t>
            </a:r>
            <a:endParaRPr lang="en-US" dirty="0"/>
          </a:p>
        </p:txBody>
      </p:sp>
      <p:sp>
        <p:nvSpPr>
          <p:cNvPr id="3" name="Content Placeholder 2"/>
          <p:cNvSpPr>
            <a:spLocks noGrp="1"/>
          </p:cNvSpPr>
          <p:nvPr>
            <p:ph idx="1"/>
          </p:nvPr>
        </p:nvSpPr>
        <p:spPr/>
        <p:txBody>
          <a:bodyPr/>
          <a:lstStyle/>
          <a:p>
            <a:r>
              <a:rPr lang="en-US" dirty="0" smtClean="0"/>
              <a:t>Flotation: Yes. PFDs</a:t>
            </a:r>
          </a:p>
          <a:p>
            <a:r>
              <a:rPr lang="en-US" dirty="0" smtClean="0"/>
              <a:t>Insulation: None</a:t>
            </a:r>
          </a:p>
          <a:p>
            <a:r>
              <a:rPr lang="en-US" dirty="0" smtClean="0"/>
              <a:t>Communication: None on their person</a:t>
            </a:r>
          </a:p>
          <a:p>
            <a:endParaRPr lang="en-US" dirty="0"/>
          </a:p>
        </p:txBody>
      </p:sp>
    </p:spTree>
    <p:extLst>
      <p:ext uri="{BB962C8B-B14F-4D97-AF65-F5344CB8AC3E}">
        <p14:creationId xmlns:p14="http://schemas.microsoft.com/office/powerpoint/2010/main" val="153406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a:xfrm>
            <a:off x="457200" y="1371600"/>
            <a:ext cx="8229600" cy="5410199"/>
          </a:xfrm>
        </p:spPr>
        <p:txBody>
          <a:bodyPr>
            <a:normAutofit/>
          </a:bodyPr>
          <a:lstStyle/>
          <a:p>
            <a:r>
              <a:rPr lang="en-US" dirty="0" smtClean="0"/>
              <a:t>What could these victims have done to </a:t>
            </a:r>
            <a:r>
              <a:rPr lang="en-US" smtClean="0"/>
              <a:t>increase their </a:t>
            </a:r>
            <a:r>
              <a:rPr lang="en-US" dirty="0" smtClean="0"/>
              <a:t>odds of survival?</a:t>
            </a:r>
          </a:p>
          <a:p>
            <a:endParaRPr lang="en-US" dirty="0" smtClean="0"/>
          </a:p>
          <a:p>
            <a:r>
              <a:rPr lang="en-US" dirty="0"/>
              <a:t>Wear </a:t>
            </a:r>
            <a:r>
              <a:rPr lang="en-US" dirty="0" smtClean="0"/>
              <a:t>Immersion suit or Dry suit</a:t>
            </a:r>
          </a:p>
          <a:p>
            <a:r>
              <a:rPr lang="en-US" dirty="0" smtClean="0"/>
              <a:t>Huddle together; HELP position</a:t>
            </a:r>
          </a:p>
          <a:p>
            <a:r>
              <a:rPr lang="en-US" dirty="0" smtClean="0"/>
              <a:t>Attach whistle to PFD</a:t>
            </a:r>
          </a:p>
          <a:p>
            <a:r>
              <a:rPr lang="en-US" dirty="0" smtClean="0"/>
              <a:t>Carry phone in dry bag</a:t>
            </a:r>
          </a:p>
          <a:p>
            <a:r>
              <a:rPr lang="en-US" dirty="0" smtClean="0"/>
              <a:t>Carry a handheld VHF radio</a:t>
            </a:r>
          </a:p>
          <a:p>
            <a:r>
              <a:rPr lang="en-US" dirty="0" smtClean="0"/>
              <a:t>Wear PLB</a:t>
            </a:r>
          </a:p>
          <a:p>
            <a:endParaRPr lang="en-US" dirty="0" smtClean="0"/>
          </a:p>
        </p:txBody>
      </p:sp>
    </p:spTree>
    <p:extLst>
      <p:ext uri="{BB962C8B-B14F-4D97-AF65-F5344CB8AC3E}">
        <p14:creationId xmlns:p14="http://schemas.microsoft.com/office/powerpoint/2010/main" val="183858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Balance</a:t>
            </a:r>
            <a:endParaRPr lang="en-US" dirty="0"/>
          </a:p>
        </p:txBody>
      </p:sp>
      <p:sp>
        <p:nvSpPr>
          <p:cNvPr id="3" name="Content Placeholder 2"/>
          <p:cNvSpPr>
            <a:spLocks noGrp="1"/>
          </p:cNvSpPr>
          <p:nvPr>
            <p:ph sz="half" idx="1"/>
          </p:nvPr>
        </p:nvSpPr>
        <p:spPr/>
        <p:txBody>
          <a:bodyPr>
            <a:normAutofit/>
          </a:bodyPr>
          <a:lstStyle/>
          <a:p>
            <a:r>
              <a:rPr lang="en-US" sz="4000" dirty="0" smtClean="0">
                <a:solidFill>
                  <a:schemeClr val="accent1">
                    <a:lumMod val="75000"/>
                  </a:schemeClr>
                </a:solidFill>
              </a:rPr>
              <a:t>Radiation</a:t>
            </a:r>
          </a:p>
          <a:p>
            <a:r>
              <a:rPr lang="en-US" sz="4000" dirty="0" smtClean="0">
                <a:solidFill>
                  <a:schemeClr val="accent1">
                    <a:lumMod val="75000"/>
                  </a:schemeClr>
                </a:solidFill>
              </a:rPr>
              <a:t>Evaporation</a:t>
            </a:r>
          </a:p>
          <a:p>
            <a:r>
              <a:rPr lang="en-US" sz="4000" dirty="0" smtClean="0">
                <a:solidFill>
                  <a:schemeClr val="accent1">
                    <a:lumMod val="75000"/>
                  </a:schemeClr>
                </a:solidFill>
              </a:rPr>
              <a:t>Convection</a:t>
            </a:r>
          </a:p>
          <a:p>
            <a:r>
              <a:rPr lang="en-US" sz="4000" dirty="0" smtClean="0">
                <a:solidFill>
                  <a:schemeClr val="accent1">
                    <a:lumMod val="75000"/>
                  </a:schemeClr>
                </a:solidFill>
              </a:rPr>
              <a:t>Conduction</a:t>
            </a:r>
            <a:endParaRPr lang="en-US" sz="4000" dirty="0">
              <a:solidFill>
                <a:schemeClr val="accent1">
                  <a:lumMod val="75000"/>
                </a:schemeClr>
              </a:solidFill>
            </a:endParaRPr>
          </a:p>
        </p:txBody>
      </p:sp>
      <p:sp>
        <p:nvSpPr>
          <p:cNvPr id="4" name="Content Placeholder 3"/>
          <p:cNvSpPr>
            <a:spLocks noGrp="1"/>
          </p:cNvSpPr>
          <p:nvPr>
            <p:ph sz="half" idx="2"/>
          </p:nvPr>
        </p:nvSpPr>
        <p:spPr/>
        <p:txBody>
          <a:bodyPr>
            <a:normAutofit/>
          </a:bodyPr>
          <a:lstStyle/>
          <a:p>
            <a:r>
              <a:rPr lang="en-US" sz="4000" dirty="0" smtClean="0">
                <a:solidFill>
                  <a:srgbClr val="FF0000"/>
                </a:solidFill>
              </a:rPr>
              <a:t>Heat Production</a:t>
            </a:r>
          </a:p>
          <a:p>
            <a:r>
              <a:rPr lang="en-US" sz="4000" dirty="0" smtClean="0">
                <a:solidFill>
                  <a:srgbClr val="FF0000"/>
                </a:solidFill>
              </a:rPr>
              <a:t>Activity</a:t>
            </a:r>
          </a:p>
          <a:p>
            <a:r>
              <a:rPr lang="en-US" sz="4000" dirty="0" smtClean="0">
                <a:solidFill>
                  <a:srgbClr val="FF0000"/>
                </a:solidFill>
              </a:rPr>
              <a:t>Shivering</a:t>
            </a:r>
          </a:p>
          <a:p>
            <a:r>
              <a:rPr lang="en-US" sz="4000" dirty="0" smtClean="0">
                <a:solidFill>
                  <a:srgbClr val="FF0000"/>
                </a:solidFill>
              </a:rPr>
              <a:t>External Heat</a:t>
            </a:r>
            <a:endParaRPr lang="en-US" sz="4000" dirty="0">
              <a:solidFill>
                <a:srgbClr val="FF0000"/>
              </a:solidFill>
            </a:endParaRPr>
          </a:p>
        </p:txBody>
      </p:sp>
    </p:spTree>
    <p:extLst>
      <p:ext uri="{BB962C8B-B14F-4D97-AF65-F5344CB8AC3E}">
        <p14:creationId xmlns:p14="http://schemas.microsoft.com/office/powerpoint/2010/main" val="2492268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Cold Water gear…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5600"/>
            <a:ext cx="8229600" cy="4355163"/>
          </a:xfrm>
        </p:spPr>
      </p:pic>
    </p:spTree>
    <p:extLst>
      <p:ext uri="{BB962C8B-B14F-4D97-AF65-F5344CB8AC3E}">
        <p14:creationId xmlns:p14="http://schemas.microsoft.com/office/powerpoint/2010/main" val="1727655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vs. Air</a:t>
            </a:r>
            <a:endParaRPr lang="en-US" dirty="0"/>
          </a:p>
        </p:txBody>
      </p:sp>
      <p:sp>
        <p:nvSpPr>
          <p:cNvPr id="3" name="Content Placeholder 2"/>
          <p:cNvSpPr>
            <a:spLocks noGrp="1"/>
          </p:cNvSpPr>
          <p:nvPr>
            <p:ph idx="1"/>
          </p:nvPr>
        </p:nvSpPr>
        <p:spPr/>
        <p:txBody>
          <a:bodyPr/>
          <a:lstStyle/>
          <a:p>
            <a:r>
              <a:rPr lang="en-US" dirty="0" smtClean="0"/>
              <a:t>Thermal Conductivity:</a:t>
            </a:r>
          </a:p>
          <a:p>
            <a:pPr lvl="1"/>
            <a:r>
              <a:rPr lang="en-US" dirty="0" smtClean="0"/>
              <a:t>Water: 0.6 W/</a:t>
            </a:r>
            <a:r>
              <a:rPr lang="en-US" dirty="0" err="1" smtClean="0"/>
              <a:t>mK</a:t>
            </a:r>
            <a:endParaRPr lang="en-US" dirty="0" smtClean="0"/>
          </a:p>
          <a:p>
            <a:pPr lvl="1"/>
            <a:r>
              <a:rPr lang="en-US" dirty="0" smtClean="0"/>
              <a:t>Air: 0.025 W/</a:t>
            </a:r>
            <a:r>
              <a:rPr lang="en-US" dirty="0" err="1" smtClean="0"/>
              <a:t>mK</a:t>
            </a:r>
            <a:endParaRPr lang="en-US" dirty="0" smtClean="0"/>
          </a:p>
          <a:p>
            <a:endParaRPr lang="en-US" dirty="0"/>
          </a:p>
          <a:p>
            <a:r>
              <a:rPr lang="en-US" dirty="0" smtClean="0"/>
              <a:t>Ratio:  0.6/0.025 = 24</a:t>
            </a:r>
          </a:p>
          <a:p>
            <a:endParaRPr lang="en-US" dirty="0"/>
          </a:p>
          <a:p>
            <a:r>
              <a:rPr lang="en-US" b="1" dirty="0" smtClean="0"/>
              <a:t>Water is 24 times more conductive than air!</a:t>
            </a:r>
            <a:endParaRPr lang="en-US" b="1" dirty="0"/>
          </a:p>
        </p:txBody>
      </p:sp>
    </p:spTree>
    <p:extLst>
      <p:ext uri="{BB962C8B-B14F-4D97-AF65-F5344CB8AC3E}">
        <p14:creationId xmlns:p14="http://schemas.microsoft.com/office/powerpoint/2010/main" val="3658111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Hypothermia</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17611724"/>
              </p:ext>
            </p:extLst>
          </p:nvPr>
        </p:nvGraphicFramePr>
        <p:xfrm>
          <a:off x="533400" y="1600200"/>
          <a:ext cx="8305800" cy="3954436"/>
        </p:xfrm>
        <a:graphic>
          <a:graphicData uri="http://schemas.openxmlformats.org/drawingml/2006/table">
            <a:tbl>
              <a:tblPr firstRow="1" bandRow="1">
                <a:tableStyleId>{5C22544A-7EE6-4342-B048-85BDC9FD1C3A}</a:tableStyleId>
              </a:tblPr>
              <a:tblGrid>
                <a:gridCol w="3429000"/>
                <a:gridCol w="4876800"/>
              </a:tblGrid>
              <a:tr h="519602">
                <a:tc>
                  <a:txBody>
                    <a:bodyPr/>
                    <a:lstStyle/>
                    <a:p>
                      <a:r>
                        <a:rPr lang="en-US" sz="2400" dirty="0" smtClean="0"/>
                        <a:t>Severity</a:t>
                      </a:r>
                      <a:endParaRPr lang="en-US" sz="2400" dirty="0"/>
                    </a:p>
                  </a:txBody>
                  <a:tcPr/>
                </a:tc>
                <a:tc>
                  <a:txBody>
                    <a:bodyPr/>
                    <a:lstStyle/>
                    <a:p>
                      <a:r>
                        <a:rPr lang="en-US" sz="2400" dirty="0" smtClean="0"/>
                        <a:t>Core</a:t>
                      </a:r>
                      <a:r>
                        <a:rPr lang="en-US" sz="2400" baseline="0" dirty="0" smtClean="0"/>
                        <a:t> Body </a:t>
                      </a:r>
                      <a:r>
                        <a:rPr lang="en-US" sz="2400" dirty="0" smtClean="0"/>
                        <a:t>Temperature Range</a:t>
                      </a:r>
                      <a:endParaRPr lang="en-US" sz="2400" dirty="0"/>
                    </a:p>
                  </a:txBody>
                  <a:tcPr/>
                </a:tc>
              </a:tr>
              <a:tr h="851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Mild</a:t>
                      </a:r>
                    </a:p>
                  </a:txBody>
                  <a:tcPr/>
                </a:tc>
                <a:tc>
                  <a:txBody>
                    <a:bodyPr/>
                    <a:lstStyle/>
                    <a:p>
                      <a:r>
                        <a:rPr lang="en-US" sz="3200" dirty="0" smtClean="0"/>
                        <a:t> 90-95 degrees F</a:t>
                      </a:r>
                      <a:endParaRPr lang="en-US" sz="3200" dirty="0"/>
                    </a:p>
                  </a:txBody>
                  <a:tcPr/>
                </a:tc>
              </a:tr>
              <a:tr h="1291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Moderate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 82-89 degrees F</a:t>
                      </a:r>
                    </a:p>
                    <a:p>
                      <a:endParaRPr lang="en-US" sz="3200" dirty="0"/>
                    </a:p>
                  </a:txBody>
                  <a:tcPr/>
                </a:tc>
              </a:tr>
              <a:tr h="1291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Severe</a:t>
                      </a:r>
                    </a:p>
                    <a:p>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Less than 82 degrees F</a:t>
                      </a:r>
                    </a:p>
                    <a:p>
                      <a:endParaRPr lang="en-US" sz="3200" dirty="0"/>
                    </a:p>
                  </a:txBody>
                  <a:tcPr/>
                </a:tc>
              </a:tr>
            </a:tbl>
          </a:graphicData>
        </a:graphic>
      </p:graphicFrame>
    </p:spTree>
    <p:extLst>
      <p:ext uri="{BB962C8B-B14F-4D97-AF65-F5344CB8AC3E}">
        <p14:creationId xmlns:p14="http://schemas.microsoft.com/office/powerpoint/2010/main" val="127152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Mild Hypothermia</a:t>
            </a:r>
            <a:endParaRPr lang="en-US" dirty="0"/>
          </a:p>
        </p:txBody>
      </p:sp>
      <p:sp>
        <p:nvSpPr>
          <p:cNvPr id="3" name="Content Placeholder 2"/>
          <p:cNvSpPr>
            <a:spLocks noGrp="1"/>
          </p:cNvSpPr>
          <p:nvPr>
            <p:ph idx="1"/>
          </p:nvPr>
        </p:nvSpPr>
        <p:spPr/>
        <p:txBody>
          <a:bodyPr>
            <a:normAutofit/>
          </a:bodyPr>
          <a:lstStyle/>
          <a:p>
            <a:r>
              <a:rPr lang="en-US" sz="4000" dirty="0" smtClean="0"/>
              <a:t>Thermal Regulation intact</a:t>
            </a:r>
          </a:p>
          <a:p>
            <a:pPr lvl="1"/>
            <a:r>
              <a:rPr lang="en-US" sz="3600" dirty="0" smtClean="0"/>
              <a:t>Shivering</a:t>
            </a:r>
          </a:p>
          <a:p>
            <a:pPr lvl="1"/>
            <a:r>
              <a:rPr lang="en-US" sz="3600" dirty="0" smtClean="0"/>
              <a:t>Arms and Leg movements impaired</a:t>
            </a:r>
          </a:p>
          <a:p>
            <a:pPr lvl="1"/>
            <a:r>
              <a:rPr lang="en-US" sz="3600" dirty="0" smtClean="0"/>
              <a:t>Mental processing impaired</a:t>
            </a:r>
            <a:endParaRPr lang="en-US" sz="3600" dirty="0"/>
          </a:p>
        </p:txBody>
      </p:sp>
    </p:spTree>
    <p:extLst>
      <p:ext uri="{BB962C8B-B14F-4D97-AF65-F5344CB8AC3E}">
        <p14:creationId xmlns:p14="http://schemas.microsoft.com/office/powerpoint/2010/main" val="101668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 Hypothermia</a:t>
            </a:r>
            <a:endParaRPr lang="en-US" dirty="0"/>
          </a:p>
        </p:txBody>
      </p:sp>
      <p:sp>
        <p:nvSpPr>
          <p:cNvPr id="3" name="Content Placeholder 2"/>
          <p:cNvSpPr>
            <a:spLocks noGrp="1"/>
          </p:cNvSpPr>
          <p:nvPr>
            <p:ph idx="1"/>
          </p:nvPr>
        </p:nvSpPr>
        <p:spPr/>
        <p:txBody>
          <a:bodyPr>
            <a:normAutofit/>
          </a:bodyPr>
          <a:lstStyle/>
          <a:p>
            <a:r>
              <a:rPr lang="en-US" sz="4000" dirty="0" smtClean="0"/>
              <a:t>Thermal Regulation failing</a:t>
            </a:r>
          </a:p>
          <a:p>
            <a:pPr lvl="1"/>
            <a:r>
              <a:rPr lang="en-US" sz="3600" dirty="0" smtClean="0"/>
              <a:t>Decreased Shivering</a:t>
            </a:r>
          </a:p>
          <a:p>
            <a:pPr lvl="1"/>
            <a:r>
              <a:rPr lang="en-US" sz="3600" dirty="0" smtClean="0"/>
              <a:t>Decreased Consciousness </a:t>
            </a:r>
            <a:endParaRPr lang="en-US" sz="3600" dirty="0"/>
          </a:p>
        </p:txBody>
      </p:sp>
    </p:spTree>
    <p:extLst>
      <p:ext uri="{BB962C8B-B14F-4D97-AF65-F5344CB8AC3E}">
        <p14:creationId xmlns:p14="http://schemas.microsoft.com/office/powerpoint/2010/main" val="25194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Hypothermia</a:t>
            </a:r>
            <a:endParaRPr lang="en-US" dirty="0"/>
          </a:p>
        </p:txBody>
      </p:sp>
      <p:sp>
        <p:nvSpPr>
          <p:cNvPr id="3" name="Content Placeholder 2"/>
          <p:cNvSpPr>
            <a:spLocks noGrp="1"/>
          </p:cNvSpPr>
          <p:nvPr>
            <p:ph idx="1"/>
          </p:nvPr>
        </p:nvSpPr>
        <p:spPr/>
        <p:txBody>
          <a:bodyPr>
            <a:normAutofit/>
          </a:bodyPr>
          <a:lstStyle/>
          <a:p>
            <a:r>
              <a:rPr lang="en-US" sz="4000" dirty="0" smtClean="0"/>
              <a:t>Thermal regulation failure</a:t>
            </a:r>
          </a:p>
          <a:p>
            <a:pPr lvl="1"/>
            <a:r>
              <a:rPr lang="en-US" sz="3600" dirty="0" smtClean="0"/>
              <a:t>No shivering</a:t>
            </a:r>
          </a:p>
          <a:p>
            <a:pPr lvl="1"/>
            <a:r>
              <a:rPr lang="en-US" sz="3600" dirty="0" smtClean="0"/>
              <a:t>Unconscious</a:t>
            </a:r>
          </a:p>
          <a:p>
            <a:pPr lvl="1"/>
            <a:endParaRPr lang="en-US" sz="3600" dirty="0" smtClean="0"/>
          </a:p>
          <a:p>
            <a:r>
              <a:rPr lang="en-US" sz="4000" dirty="0" smtClean="0"/>
              <a:t>At risk for cardiac arrest</a:t>
            </a:r>
            <a:endParaRPr lang="en-US" sz="4000" dirty="0"/>
          </a:p>
        </p:txBody>
      </p:sp>
    </p:spTree>
    <p:extLst>
      <p:ext uri="{BB962C8B-B14F-4D97-AF65-F5344CB8AC3E}">
        <p14:creationId xmlns:p14="http://schemas.microsoft.com/office/powerpoint/2010/main" val="371144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dirty="0" smtClean="0"/>
              <a:t>Surviving in Cold Water</a:t>
            </a:r>
          </a:p>
        </p:txBody>
      </p:sp>
      <p:pic>
        <p:nvPicPr>
          <p:cNvPr id="2969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752600"/>
            <a:ext cx="7772400" cy="4572000"/>
          </a:xfrm>
        </p:spPr>
      </p:pic>
      <p:sp>
        <p:nvSpPr>
          <p:cNvPr id="29700" name="Slide Number Placeholder 3"/>
          <p:cNvSpPr>
            <a:spLocks noGrp="1"/>
          </p:cNvSpPr>
          <p:nvPr>
            <p:ph type="sldNum" sz="quarter" idx="10"/>
          </p:nvPr>
        </p:nvSpPr>
        <p:spPr>
          <a:noFill/>
        </p:spPr>
        <p:txBody>
          <a:bodyPr/>
          <a:lstStyle>
            <a:lvl1pPr eaLnBrk="0" hangingPunct="0">
              <a:defRPr sz="2400" b="1">
                <a:solidFill>
                  <a:schemeClr val="tx2"/>
                </a:solidFill>
                <a:latin typeface="Arial" charset="0"/>
              </a:defRPr>
            </a:lvl1pPr>
            <a:lvl2pPr marL="742950" indent="-285750" eaLnBrk="0" hangingPunct="0">
              <a:defRPr sz="2400" b="1">
                <a:solidFill>
                  <a:schemeClr val="tx2"/>
                </a:solidFill>
                <a:latin typeface="Arial" charset="0"/>
              </a:defRPr>
            </a:lvl2pPr>
            <a:lvl3pPr marL="1143000" indent="-228600" eaLnBrk="0" hangingPunct="0">
              <a:defRPr sz="2400" b="1">
                <a:solidFill>
                  <a:schemeClr val="tx2"/>
                </a:solidFill>
                <a:latin typeface="Arial" charset="0"/>
              </a:defRPr>
            </a:lvl3pPr>
            <a:lvl4pPr marL="1600200" indent="-228600" eaLnBrk="0" hangingPunct="0">
              <a:defRPr sz="2400" b="1">
                <a:solidFill>
                  <a:schemeClr val="tx2"/>
                </a:solidFill>
                <a:latin typeface="Arial" charset="0"/>
              </a:defRPr>
            </a:lvl4pPr>
            <a:lvl5pPr marL="2057400" indent="-228600" eaLnBrk="0" hangingPunct="0">
              <a:defRPr sz="2400" b="1">
                <a:solidFill>
                  <a:schemeClr val="tx2"/>
                </a:solidFill>
                <a:latin typeface="Arial" charset="0"/>
              </a:defRPr>
            </a:lvl5pPr>
            <a:lvl6pPr marL="2514600" indent="-228600" eaLnBrk="0" fontAlgn="base" hangingPunct="0">
              <a:spcBef>
                <a:spcPct val="0"/>
              </a:spcBef>
              <a:spcAft>
                <a:spcPct val="0"/>
              </a:spcAft>
              <a:defRPr sz="2400" b="1">
                <a:solidFill>
                  <a:schemeClr val="tx2"/>
                </a:solidFill>
                <a:latin typeface="Arial" charset="0"/>
              </a:defRPr>
            </a:lvl6pPr>
            <a:lvl7pPr marL="2971800" indent="-228600" eaLnBrk="0" fontAlgn="base" hangingPunct="0">
              <a:spcBef>
                <a:spcPct val="0"/>
              </a:spcBef>
              <a:spcAft>
                <a:spcPct val="0"/>
              </a:spcAft>
              <a:defRPr sz="2400" b="1">
                <a:solidFill>
                  <a:schemeClr val="tx2"/>
                </a:solidFill>
                <a:latin typeface="Arial" charset="0"/>
              </a:defRPr>
            </a:lvl7pPr>
            <a:lvl8pPr marL="3429000" indent="-228600" eaLnBrk="0" fontAlgn="base" hangingPunct="0">
              <a:spcBef>
                <a:spcPct val="0"/>
              </a:spcBef>
              <a:spcAft>
                <a:spcPct val="0"/>
              </a:spcAft>
              <a:defRPr sz="2400" b="1">
                <a:solidFill>
                  <a:schemeClr val="tx2"/>
                </a:solidFill>
                <a:latin typeface="Arial" charset="0"/>
              </a:defRPr>
            </a:lvl8pPr>
            <a:lvl9pPr marL="3886200" indent="-228600" eaLnBrk="0" fontAlgn="base" hangingPunct="0">
              <a:spcBef>
                <a:spcPct val="0"/>
              </a:spcBef>
              <a:spcAft>
                <a:spcPct val="0"/>
              </a:spcAft>
              <a:defRPr sz="2400" b="1">
                <a:solidFill>
                  <a:schemeClr val="tx2"/>
                </a:solidFill>
                <a:latin typeface="Arial" charset="0"/>
              </a:defRPr>
            </a:lvl9pPr>
          </a:lstStyle>
          <a:p>
            <a:pPr eaLnBrk="1" hangingPunct="1"/>
            <a:fld id="{83CE5B3A-316E-40B5-8733-CAC4094721C8}" type="slidenum">
              <a:rPr lang="en-US" altLang="en-US" sz="1400" b="0" smtClean="0">
                <a:solidFill>
                  <a:schemeClr val="tx1"/>
                </a:solidFill>
                <a:latin typeface="Times New Roman" charset="0"/>
              </a:rPr>
              <a:pPr eaLnBrk="1" hangingPunct="1"/>
              <a:t>9</a:t>
            </a:fld>
            <a:endParaRPr lang="en-US" altLang="en-US" sz="1400" b="0" dirty="0" smtClean="0">
              <a:solidFill>
                <a:schemeClr val="tx1"/>
              </a:solidFill>
              <a:latin typeface="Times New Roman" charset="0"/>
            </a:endParaRPr>
          </a:p>
        </p:txBody>
      </p:sp>
    </p:spTree>
    <p:extLst>
      <p:ext uri="{BB962C8B-B14F-4D97-AF65-F5344CB8AC3E}">
        <p14:creationId xmlns:p14="http://schemas.microsoft.com/office/powerpoint/2010/main" val="832402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860</Words>
  <Application>Microsoft Office PowerPoint</Application>
  <PresentationFormat>On-screen Show (4:3)</PresentationFormat>
  <Paragraphs>189</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Cold Water Immersion &amp; Hypothermia</vt:lpstr>
      <vt:lpstr>Bad Decisions Make Great Stories </vt:lpstr>
      <vt:lpstr>Heat Balance</vt:lpstr>
      <vt:lpstr>Water vs. Air</vt:lpstr>
      <vt:lpstr>Hypothermia</vt:lpstr>
      <vt:lpstr>Mild Hypothermia</vt:lpstr>
      <vt:lpstr>Moderate Hypothermia</vt:lpstr>
      <vt:lpstr>Severe Hypothermia</vt:lpstr>
      <vt:lpstr>Surviving in Cold Water</vt:lpstr>
      <vt:lpstr>Surviving in Cold Water</vt:lpstr>
      <vt:lpstr>Surviving in Cold Water</vt:lpstr>
      <vt:lpstr>Surviving in Cold Water</vt:lpstr>
      <vt:lpstr>Surviving in Cold Water</vt:lpstr>
      <vt:lpstr>Surviving in Cold Water</vt:lpstr>
      <vt:lpstr>Surviving in Cold Water</vt:lpstr>
      <vt:lpstr>Surviving in Cold Water</vt:lpstr>
      <vt:lpstr>Surviving in Cold Water</vt:lpstr>
      <vt:lpstr>Prevention of a Person Overboard</vt:lpstr>
      <vt:lpstr>Person Overboard: SAVE!</vt:lpstr>
      <vt:lpstr>Rescue &amp; Treatment</vt:lpstr>
      <vt:lpstr>Rescue &amp; Treatment</vt:lpstr>
      <vt:lpstr>Case Study #1</vt:lpstr>
      <vt:lpstr>Case #1 Analysis</vt:lpstr>
      <vt:lpstr>Risk Mitigation</vt:lpstr>
      <vt:lpstr>Case Study #2 Muscoot Reservior, NY</vt:lpstr>
      <vt:lpstr>Case Study #2</vt:lpstr>
      <vt:lpstr>Case Analysis</vt:lpstr>
      <vt:lpstr>Case Analysis</vt:lpstr>
      <vt:lpstr>Risk Mitigation</vt:lpstr>
      <vt:lpstr>My Cold Water gear…</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Manicone, Paul</dc:creator>
  <cp:lastModifiedBy>Manicone, Paul</cp:lastModifiedBy>
  <cp:revision>30</cp:revision>
  <dcterms:created xsi:type="dcterms:W3CDTF">2019-12-09T22:58:43Z</dcterms:created>
  <dcterms:modified xsi:type="dcterms:W3CDTF">2020-01-18T03:58:28Z</dcterms:modified>
</cp:coreProperties>
</file>